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Bold" panose="020B0604020202020204" charset="0"/>
      <p:regular r:id="rId12"/>
    </p:embeddedFont>
    <p:embeddedFont>
      <p:font typeface="Canva Sans Bold Italics" panose="020B0604020202020204" charset="0"/>
      <p:regular r:id="rId13"/>
    </p:embeddedFont>
    <p:embeddedFont>
      <p:font typeface="Canva Sans Italics" panose="020B0604020202020204" charset="0"/>
      <p:regular r:id="rId14"/>
    </p:embeddedFont>
    <p:embeddedFont>
      <p:font typeface="Open Sauce" panose="020B0604020202020204" charset="0"/>
      <p:regular r:id="rId15"/>
    </p:embeddedFont>
    <p:embeddedFont>
      <p:font typeface="Open Sauce Bold" panose="020B0604020202020204" charset="0"/>
      <p:regular r:id="rId16"/>
    </p:embeddedFont>
    <p:embeddedFont>
      <p:font typeface="Open Sauce Bold Italics" panose="020B0604020202020204" charset="0"/>
      <p:regular r:id="rId17"/>
    </p:embeddedFont>
    <p:embeddedFont>
      <p:font typeface="Open Sauce Italic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300" y="2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3032403" y="-1448305"/>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txBody>
            <a:bodyPr/>
            <a:lstStyle/>
            <a:p>
              <a:endParaRPr lang="en-IN"/>
            </a:p>
          </p:txBody>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9432880" y="1526000"/>
            <a:ext cx="7234999" cy="7234999"/>
          </a:xfrm>
          <a:custGeom>
            <a:avLst/>
            <a:gdLst/>
            <a:ahLst/>
            <a:cxnLst/>
            <a:rect l="l" t="t" r="r" b="b"/>
            <a:pathLst>
              <a:path w="7234999" h="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grpSp>
        <p:nvGrpSpPr>
          <p:cNvPr id="7" name="Group 7"/>
          <p:cNvGrpSpPr/>
          <p:nvPr/>
        </p:nvGrpSpPr>
        <p:grpSpPr>
          <a:xfrm>
            <a:off x="10097065" y="2190197"/>
            <a:ext cx="5887580" cy="5887556"/>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8996" r="-38996"/>
              </a:stretch>
            </a:blipFill>
          </p:spPr>
          <p:txBody>
            <a:bodyPr/>
            <a:lstStyle/>
            <a:p>
              <a:endParaRPr lang="en-IN"/>
            </a:p>
          </p:txBody>
        </p:sp>
      </p:grpSp>
      <p:sp>
        <p:nvSpPr>
          <p:cNvPr id="9" name="Freeform 9"/>
          <p:cNvSpPr/>
          <p:nvPr/>
        </p:nvSpPr>
        <p:spPr>
          <a:xfrm>
            <a:off x="432004" y="1351689"/>
            <a:ext cx="1060041" cy="848033"/>
          </a:xfrm>
          <a:custGeom>
            <a:avLst/>
            <a:gdLst/>
            <a:ahLst/>
            <a:cxnLst/>
            <a:rect l="l" t="t" r="r" b="b"/>
            <a:pathLst>
              <a:path w="1060041" h="848033">
                <a:moveTo>
                  <a:pt x="0" y="0"/>
                </a:moveTo>
                <a:lnTo>
                  <a:pt x="1060042" y="0"/>
                </a:lnTo>
                <a:lnTo>
                  <a:pt x="1060042" y="848033"/>
                </a:lnTo>
                <a:lnTo>
                  <a:pt x="0" y="8480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10" name="Group 10"/>
          <p:cNvGrpSpPr/>
          <p:nvPr/>
        </p:nvGrpSpPr>
        <p:grpSpPr>
          <a:xfrm>
            <a:off x="562135" y="3489495"/>
            <a:ext cx="78988" cy="3562352"/>
            <a:chOff x="0" y="0"/>
            <a:chExt cx="20803" cy="938233"/>
          </a:xfrm>
        </p:grpSpPr>
        <p:sp>
          <p:nvSpPr>
            <p:cNvPr id="11" name="Freeform 11"/>
            <p:cNvSpPr/>
            <p:nvPr/>
          </p:nvSpPr>
          <p:spPr>
            <a:xfrm>
              <a:off x="0" y="0"/>
              <a:ext cx="20803" cy="938233"/>
            </a:xfrm>
            <a:custGeom>
              <a:avLst/>
              <a:gdLst/>
              <a:ahLst/>
              <a:cxnLst/>
              <a:rect l="l" t="t" r="r" b="b"/>
              <a:pathLst>
                <a:path w="20803" h="938233">
                  <a:moveTo>
                    <a:pt x="0" y="0"/>
                  </a:moveTo>
                  <a:lnTo>
                    <a:pt x="20803" y="0"/>
                  </a:lnTo>
                  <a:lnTo>
                    <a:pt x="20803" y="938233"/>
                  </a:lnTo>
                  <a:lnTo>
                    <a:pt x="0" y="938233"/>
                  </a:lnTo>
                  <a:close/>
                </a:path>
              </a:pathLst>
            </a:custGeom>
            <a:solidFill>
              <a:srgbClr val="123D33"/>
            </a:solidFill>
            <a:ln cap="sq">
              <a:noFill/>
              <a:prstDash val="solid"/>
              <a:miter/>
            </a:ln>
          </p:spPr>
          <p:txBody>
            <a:bodyPr/>
            <a:lstStyle/>
            <a:p>
              <a:endParaRPr lang="en-IN"/>
            </a:p>
          </p:txBody>
        </p:sp>
        <p:sp>
          <p:nvSpPr>
            <p:cNvPr id="12" name="TextBox 12"/>
            <p:cNvSpPr txBox="1"/>
            <p:nvPr/>
          </p:nvSpPr>
          <p:spPr>
            <a:xfrm>
              <a:off x="0" y="-19050"/>
              <a:ext cx="20803" cy="9572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3" name="TextBox 13"/>
          <p:cNvSpPr txBox="1"/>
          <p:nvPr/>
        </p:nvSpPr>
        <p:spPr>
          <a:xfrm>
            <a:off x="726847" y="4023390"/>
            <a:ext cx="11341762" cy="1731051"/>
          </a:xfrm>
          <a:prstGeom prst="rect">
            <a:avLst/>
          </a:prstGeom>
        </p:spPr>
        <p:txBody>
          <a:bodyPr lIns="0" tIns="0" rIns="0" bIns="0" rtlCol="0" anchor="t">
            <a:spAutoFit/>
          </a:bodyPr>
          <a:lstStyle/>
          <a:p>
            <a:pPr algn="l">
              <a:lnSpc>
                <a:spcPts val="6870"/>
              </a:lnSpc>
            </a:pPr>
            <a:r>
              <a:rPr lang="en-US" sz="4907" spc="-98">
                <a:solidFill>
                  <a:srgbClr val="191919"/>
                </a:solidFill>
                <a:latin typeface="Open Sauce Bold Italics"/>
              </a:rPr>
              <a:t>Direct sell Precision: </a:t>
            </a:r>
          </a:p>
          <a:p>
            <a:pPr algn="l">
              <a:lnSpc>
                <a:spcPts val="6450"/>
              </a:lnSpc>
            </a:pPr>
            <a:r>
              <a:rPr lang="en-US" sz="4607" spc="-92">
                <a:solidFill>
                  <a:srgbClr val="191919"/>
                </a:solidFill>
                <a:latin typeface="Open Sauce Bold Italics"/>
              </a:rPr>
              <a:t>Data Driven Strategies For Altos </a:t>
            </a:r>
          </a:p>
          <a:p>
            <a:pPr algn="l">
              <a:lnSpc>
                <a:spcPts val="151"/>
              </a:lnSpc>
            </a:pPr>
            <a:endParaRPr lang="en-US" sz="4607" spc="-92">
              <a:solidFill>
                <a:srgbClr val="191919"/>
              </a:solidFill>
              <a:latin typeface="Open Sauce Bold Italics"/>
            </a:endParaRPr>
          </a:p>
        </p:txBody>
      </p:sp>
      <p:sp>
        <p:nvSpPr>
          <p:cNvPr id="14" name="TextBox 14"/>
          <p:cNvSpPr txBox="1"/>
          <p:nvPr/>
        </p:nvSpPr>
        <p:spPr>
          <a:xfrm>
            <a:off x="1669107" y="1361214"/>
            <a:ext cx="6132215" cy="983355"/>
          </a:xfrm>
          <a:prstGeom prst="rect">
            <a:avLst/>
          </a:prstGeom>
        </p:spPr>
        <p:txBody>
          <a:bodyPr lIns="0" tIns="0" rIns="0" bIns="0" rtlCol="0" anchor="t">
            <a:spAutoFit/>
          </a:bodyPr>
          <a:lstStyle/>
          <a:p>
            <a:pPr algn="l">
              <a:lnSpc>
                <a:spcPts val="3862"/>
              </a:lnSpc>
            </a:pPr>
            <a:r>
              <a:rPr lang="en-US" sz="3359" spc="-67">
                <a:solidFill>
                  <a:srgbClr val="191919"/>
                </a:solidFill>
                <a:latin typeface="Open Sauce Bold Italics"/>
              </a:rPr>
              <a:t>Business data management</a:t>
            </a:r>
          </a:p>
          <a:p>
            <a:pPr algn="l">
              <a:lnSpc>
                <a:spcPts val="3862"/>
              </a:lnSpc>
            </a:pPr>
            <a:r>
              <a:rPr lang="en-US" sz="3359" spc="-67">
                <a:solidFill>
                  <a:srgbClr val="191919"/>
                </a:solidFill>
                <a:latin typeface="Open Sauce Bold Italics"/>
              </a:rPr>
              <a:t>CAPSTONE PROJECT </a:t>
            </a:r>
            <a:r>
              <a:rPr lang="en-US" sz="3359" spc="-67">
                <a:solidFill>
                  <a:srgbClr val="191919"/>
                </a:solidFill>
                <a:latin typeface="Open Sauce"/>
              </a:rPr>
              <a:t> </a:t>
            </a:r>
          </a:p>
        </p:txBody>
      </p:sp>
      <p:sp>
        <p:nvSpPr>
          <p:cNvPr id="15" name="TextBox 15"/>
          <p:cNvSpPr txBox="1"/>
          <p:nvPr/>
        </p:nvSpPr>
        <p:spPr>
          <a:xfrm>
            <a:off x="1387521" y="7328486"/>
            <a:ext cx="9306276" cy="1584192"/>
          </a:xfrm>
          <a:prstGeom prst="rect">
            <a:avLst/>
          </a:prstGeom>
        </p:spPr>
        <p:txBody>
          <a:bodyPr lIns="0" tIns="0" rIns="0" bIns="0" rtlCol="0" anchor="t">
            <a:spAutoFit/>
          </a:bodyPr>
          <a:lstStyle/>
          <a:p>
            <a:pPr algn="l">
              <a:lnSpc>
                <a:spcPts val="4214"/>
              </a:lnSpc>
            </a:pPr>
            <a:r>
              <a:rPr lang="en-US" sz="3031" spc="242">
                <a:solidFill>
                  <a:srgbClr val="191919"/>
                </a:solidFill>
                <a:latin typeface="Open Sauce Bold"/>
              </a:rPr>
              <a:t>Name = kunal kawadkar</a:t>
            </a:r>
          </a:p>
          <a:p>
            <a:pPr algn="l">
              <a:lnSpc>
                <a:spcPts val="4214"/>
              </a:lnSpc>
            </a:pPr>
            <a:r>
              <a:rPr lang="en-US" sz="3031" spc="242">
                <a:solidFill>
                  <a:srgbClr val="191919"/>
                </a:solidFill>
                <a:latin typeface="Open Sauce Bold"/>
              </a:rPr>
              <a:t>Roll no =23f1000642 </a:t>
            </a:r>
          </a:p>
          <a:p>
            <a:pPr algn="l">
              <a:lnSpc>
                <a:spcPts val="4214"/>
              </a:lnSpc>
            </a:pPr>
            <a:r>
              <a:rPr lang="en-US" sz="3031" spc="242">
                <a:solidFill>
                  <a:srgbClr val="191919"/>
                </a:solidFill>
                <a:latin typeface="Open Sauce Bold"/>
              </a:rPr>
              <a:t>email = 23f1000642@ds.study.iitm.ac.in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grpSp>
        <p:nvGrpSpPr>
          <p:cNvPr id="4" name="Group 4"/>
          <p:cNvGrpSpPr/>
          <p:nvPr/>
        </p:nvGrpSpPr>
        <p:grpSpPr>
          <a:xfrm>
            <a:off x="1923127" y="3370136"/>
            <a:ext cx="12404858" cy="5355278"/>
            <a:chOff x="0" y="0"/>
            <a:chExt cx="3267123" cy="1410444"/>
          </a:xfrm>
        </p:grpSpPr>
        <p:sp>
          <p:nvSpPr>
            <p:cNvPr id="5" name="Freeform 5"/>
            <p:cNvSpPr/>
            <p:nvPr/>
          </p:nvSpPr>
          <p:spPr>
            <a:xfrm>
              <a:off x="0" y="0"/>
              <a:ext cx="3267123" cy="1410444"/>
            </a:xfrm>
            <a:custGeom>
              <a:avLst/>
              <a:gdLst/>
              <a:ahLst/>
              <a:cxnLst/>
              <a:rect l="l" t="t" r="r" b="b"/>
              <a:pathLst>
                <a:path w="3267123" h="1410444">
                  <a:moveTo>
                    <a:pt x="31829" y="0"/>
                  </a:moveTo>
                  <a:lnTo>
                    <a:pt x="3235294" y="0"/>
                  </a:lnTo>
                  <a:cubicBezTo>
                    <a:pt x="3243735" y="0"/>
                    <a:pt x="3251831" y="3353"/>
                    <a:pt x="3257800" y="9323"/>
                  </a:cubicBezTo>
                  <a:cubicBezTo>
                    <a:pt x="3263770" y="15292"/>
                    <a:pt x="3267123" y="23388"/>
                    <a:pt x="3267123" y="31829"/>
                  </a:cubicBezTo>
                  <a:lnTo>
                    <a:pt x="3267123" y="1378614"/>
                  </a:lnTo>
                  <a:cubicBezTo>
                    <a:pt x="3267123" y="1396193"/>
                    <a:pt x="3252873" y="1410444"/>
                    <a:pt x="3235294" y="1410444"/>
                  </a:cubicBezTo>
                  <a:lnTo>
                    <a:pt x="31829" y="1410444"/>
                  </a:lnTo>
                  <a:cubicBezTo>
                    <a:pt x="23388" y="1410444"/>
                    <a:pt x="15292" y="1407090"/>
                    <a:pt x="9323" y="1401121"/>
                  </a:cubicBezTo>
                  <a:cubicBezTo>
                    <a:pt x="3353" y="1395152"/>
                    <a:pt x="0" y="1387056"/>
                    <a:pt x="0" y="1378614"/>
                  </a:cubicBezTo>
                  <a:lnTo>
                    <a:pt x="0" y="31829"/>
                  </a:lnTo>
                  <a:cubicBezTo>
                    <a:pt x="0" y="23388"/>
                    <a:pt x="3353" y="15292"/>
                    <a:pt x="9323" y="9323"/>
                  </a:cubicBezTo>
                  <a:cubicBezTo>
                    <a:pt x="15292" y="3353"/>
                    <a:pt x="23388" y="0"/>
                    <a:pt x="31829" y="0"/>
                  </a:cubicBezTo>
                  <a:close/>
                </a:path>
              </a:pathLst>
            </a:custGeom>
            <a:solidFill>
              <a:srgbClr val="035D61"/>
            </a:solidFill>
          </p:spPr>
          <p:txBody>
            <a:bodyPr/>
            <a:lstStyle/>
            <a:p>
              <a:endParaRPr lang="en-IN"/>
            </a:p>
          </p:txBody>
        </p:sp>
        <p:sp>
          <p:nvSpPr>
            <p:cNvPr id="6" name="TextBox 6"/>
            <p:cNvSpPr txBox="1"/>
            <p:nvPr/>
          </p:nvSpPr>
          <p:spPr>
            <a:xfrm>
              <a:off x="0" y="-19050"/>
              <a:ext cx="3267123" cy="1429494"/>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1923127" y="3550002"/>
            <a:ext cx="12404858" cy="482409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THANK YOU</a:t>
            </a:r>
          </a:p>
          <a:p>
            <a:pPr algn="ctr">
              <a:lnSpc>
                <a:spcPts val="12880"/>
              </a:lnSpc>
            </a:pPr>
            <a:r>
              <a:rPr lang="en-US" sz="9200">
                <a:solidFill>
                  <a:srgbClr val="FFFFFF"/>
                </a:solidFill>
                <a:latin typeface="Canva Sans Bold"/>
              </a:rPr>
              <a:t>For watching this Presentation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8594554" y="0"/>
            <a:ext cx="9764394" cy="10287000"/>
            <a:chOff x="0" y="0"/>
            <a:chExt cx="2571692" cy="2709333"/>
          </a:xfrm>
        </p:grpSpPr>
        <p:sp>
          <p:nvSpPr>
            <p:cNvPr id="3" name="Freeform 3"/>
            <p:cNvSpPr/>
            <p:nvPr/>
          </p:nvSpPr>
          <p:spPr>
            <a:xfrm>
              <a:off x="0" y="0"/>
              <a:ext cx="2571692" cy="2709333"/>
            </a:xfrm>
            <a:custGeom>
              <a:avLst/>
              <a:gdLst/>
              <a:ahLst/>
              <a:cxnLst/>
              <a:rect l="l" t="t" r="r" b="b"/>
              <a:pathLst>
                <a:path w="2571692" h="2709333">
                  <a:moveTo>
                    <a:pt x="0" y="0"/>
                  </a:moveTo>
                  <a:lnTo>
                    <a:pt x="2571692" y="0"/>
                  </a:lnTo>
                  <a:lnTo>
                    <a:pt x="2571692" y="2709333"/>
                  </a:lnTo>
                  <a:lnTo>
                    <a:pt x="0" y="2709333"/>
                  </a:lnTo>
                  <a:close/>
                </a:path>
              </a:pathLst>
            </a:custGeom>
            <a:solidFill>
              <a:srgbClr val="106861"/>
            </a:solidFill>
            <a:ln cap="sq">
              <a:noFill/>
              <a:prstDash val="solid"/>
              <a:miter/>
            </a:ln>
          </p:spPr>
          <p:txBody>
            <a:bodyPr/>
            <a:lstStyle/>
            <a:p>
              <a:endParaRPr lang="en-IN"/>
            </a:p>
          </p:txBody>
        </p:sp>
        <p:sp>
          <p:nvSpPr>
            <p:cNvPr id="4" name="TextBox 4"/>
            <p:cNvSpPr txBox="1"/>
            <p:nvPr/>
          </p:nvSpPr>
          <p:spPr>
            <a:xfrm>
              <a:off x="0" y="-19050"/>
              <a:ext cx="2571692" cy="272838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390959" y="8567821"/>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txBody>
            <a:bodyPr/>
            <a:lstStyle/>
            <a:p>
              <a:endParaRPr lang="en-IN"/>
            </a:p>
          </p:txBody>
        </p:sp>
        <p:sp>
          <p:nvSpPr>
            <p:cNvPr id="7" name="TextBox 7"/>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Freeform 8"/>
          <p:cNvSpPr/>
          <p:nvPr/>
        </p:nvSpPr>
        <p:spPr>
          <a:xfrm>
            <a:off x="8594554" y="555069"/>
            <a:ext cx="10430125" cy="8703231"/>
          </a:xfrm>
          <a:custGeom>
            <a:avLst/>
            <a:gdLst/>
            <a:ahLst/>
            <a:cxnLst/>
            <a:rect l="l" t="t" r="r" b="b"/>
            <a:pathLst>
              <a:path w="10430125" h="8703231">
                <a:moveTo>
                  <a:pt x="0" y="0"/>
                </a:moveTo>
                <a:lnTo>
                  <a:pt x="10430125" y="0"/>
                </a:lnTo>
                <a:lnTo>
                  <a:pt x="10430125" y="8703231"/>
                </a:lnTo>
                <a:lnTo>
                  <a:pt x="0" y="8703231"/>
                </a:lnTo>
                <a:lnTo>
                  <a:pt x="0" y="0"/>
                </a:lnTo>
                <a:close/>
              </a:path>
            </a:pathLst>
          </a:custGeom>
          <a:blipFill>
            <a:blip r:embed="rId2"/>
            <a:stretch>
              <a:fillRect l="-10663" r="-1902" b="-1175"/>
            </a:stretch>
          </a:blipFill>
        </p:spPr>
        <p:txBody>
          <a:bodyPr/>
          <a:lstStyle/>
          <a:p>
            <a:endParaRPr lang="en-IN"/>
          </a:p>
        </p:txBody>
      </p:sp>
      <p:sp>
        <p:nvSpPr>
          <p:cNvPr id="9" name="TextBox 9"/>
          <p:cNvSpPr txBox="1"/>
          <p:nvPr/>
        </p:nvSpPr>
        <p:spPr>
          <a:xfrm>
            <a:off x="1295137" y="1754095"/>
            <a:ext cx="3630003" cy="808613"/>
          </a:xfrm>
          <a:prstGeom prst="rect">
            <a:avLst/>
          </a:prstGeom>
        </p:spPr>
        <p:txBody>
          <a:bodyPr lIns="0" tIns="0" rIns="0" bIns="0" rtlCol="0" anchor="t">
            <a:spAutoFit/>
          </a:bodyPr>
          <a:lstStyle/>
          <a:p>
            <a:pPr marL="0" lvl="0" indent="0" algn="l">
              <a:lnSpc>
                <a:spcPts val="6644"/>
              </a:lnSpc>
              <a:spcBef>
                <a:spcPct val="0"/>
              </a:spcBef>
            </a:pPr>
            <a:r>
              <a:rPr lang="en-US" sz="4746" spc="-94">
                <a:solidFill>
                  <a:srgbClr val="191919"/>
                </a:solidFill>
                <a:latin typeface="Open Sauce Bold"/>
              </a:rPr>
              <a:t>Overview</a:t>
            </a:r>
          </a:p>
        </p:txBody>
      </p:sp>
      <p:sp>
        <p:nvSpPr>
          <p:cNvPr id="10" name="TextBox 10"/>
          <p:cNvSpPr txBox="1"/>
          <p:nvPr/>
        </p:nvSpPr>
        <p:spPr>
          <a:xfrm>
            <a:off x="1028700" y="3058008"/>
            <a:ext cx="7338292" cy="3515068"/>
          </a:xfrm>
          <a:prstGeom prst="rect">
            <a:avLst/>
          </a:prstGeom>
        </p:spPr>
        <p:txBody>
          <a:bodyPr lIns="0" tIns="0" rIns="0" bIns="0" rtlCol="0" anchor="t">
            <a:spAutoFit/>
          </a:bodyPr>
          <a:lstStyle/>
          <a:p>
            <a:pPr marL="737954" lvl="1" indent="-368977" algn="l">
              <a:lnSpc>
                <a:spcPts val="5673"/>
              </a:lnSpc>
              <a:buFont typeface="Arial"/>
              <a:buChar char="•"/>
            </a:pPr>
            <a:r>
              <a:rPr lang="en-US" sz="3418">
                <a:solidFill>
                  <a:srgbClr val="191919"/>
                </a:solidFill>
                <a:latin typeface="Open Sauce Bold"/>
              </a:rPr>
              <a:t>Executive summary</a:t>
            </a:r>
          </a:p>
          <a:p>
            <a:pPr marL="737954" lvl="1" indent="-368977" algn="l">
              <a:lnSpc>
                <a:spcPts val="5673"/>
              </a:lnSpc>
              <a:buFont typeface="Arial"/>
              <a:buChar char="•"/>
            </a:pPr>
            <a:r>
              <a:rPr lang="en-US" sz="3418">
                <a:solidFill>
                  <a:srgbClr val="191919"/>
                </a:solidFill>
                <a:latin typeface="Open Sauce Bold"/>
              </a:rPr>
              <a:t>Data collection and cleaning</a:t>
            </a:r>
          </a:p>
          <a:p>
            <a:pPr marL="737954" lvl="1" indent="-368977" algn="l">
              <a:lnSpc>
                <a:spcPts val="5673"/>
              </a:lnSpc>
              <a:buFont typeface="Arial"/>
              <a:buChar char="•"/>
            </a:pPr>
            <a:r>
              <a:rPr lang="en-US" sz="3418">
                <a:solidFill>
                  <a:srgbClr val="191919"/>
                </a:solidFill>
                <a:latin typeface="Open Sauce Bold"/>
              </a:rPr>
              <a:t>Data Analysis</a:t>
            </a:r>
          </a:p>
          <a:p>
            <a:pPr marL="737954" lvl="1" indent="-368977" algn="l">
              <a:lnSpc>
                <a:spcPts val="5673"/>
              </a:lnSpc>
              <a:buFont typeface="Arial"/>
              <a:buChar char="•"/>
            </a:pPr>
            <a:r>
              <a:rPr lang="en-US" sz="3418">
                <a:solidFill>
                  <a:srgbClr val="191919"/>
                </a:solidFill>
                <a:latin typeface="Open Sauce Bold"/>
              </a:rPr>
              <a:t>Findings</a:t>
            </a:r>
          </a:p>
          <a:p>
            <a:pPr marL="737954" lvl="1" indent="-368977" algn="l">
              <a:lnSpc>
                <a:spcPts val="5673"/>
              </a:lnSpc>
              <a:buFont typeface="Arial"/>
              <a:buChar char="•"/>
            </a:pPr>
            <a:r>
              <a:rPr lang="en-US" sz="3418">
                <a:solidFill>
                  <a:srgbClr val="191919"/>
                </a:solidFill>
                <a:latin typeface="Open Sauce Bold"/>
              </a:rPr>
              <a:t>Recommendation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2450883" y="4551477"/>
            <a:ext cx="12710840" cy="1184047"/>
          </a:xfrm>
          <a:custGeom>
            <a:avLst/>
            <a:gdLst/>
            <a:ahLst/>
            <a:cxnLst/>
            <a:rect l="l" t="t" r="r" b="b"/>
            <a:pathLst>
              <a:path w="12710840" h="1184047">
                <a:moveTo>
                  <a:pt x="0" y="0"/>
                </a:moveTo>
                <a:lnTo>
                  <a:pt x="12710840" y="0"/>
                </a:lnTo>
                <a:lnTo>
                  <a:pt x="12710840" y="1184046"/>
                </a:lnTo>
                <a:lnTo>
                  <a:pt x="0" y="1184046"/>
                </a:lnTo>
                <a:lnTo>
                  <a:pt x="0" y="0"/>
                </a:lnTo>
                <a:close/>
              </a:path>
            </a:pathLst>
          </a:custGeom>
          <a:blipFill>
            <a:blip r:embed="rId2">
              <a:alphaModFix amt="72000"/>
            </a:blip>
            <a:stretch>
              <a:fillRect b="-208633"/>
            </a:stretch>
          </a:blipFill>
        </p:spPr>
        <p:txBody>
          <a:bodyPr/>
          <a:lstStyle/>
          <a:p>
            <a:endParaRPr lang="en-IN"/>
          </a:p>
        </p:txBody>
      </p:sp>
      <p:grpSp>
        <p:nvGrpSpPr>
          <p:cNvPr id="3" name="Group 3"/>
          <p:cNvGrpSpPr/>
          <p:nvPr/>
        </p:nvGrpSpPr>
        <p:grpSpPr>
          <a:xfrm>
            <a:off x="0" y="0"/>
            <a:ext cx="18288000" cy="4491629"/>
            <a:chOff x="0" y="0"/>
            <a:chExt cx="4816593" cy="1182980"/>
          </a:xfrm>
        </p:grpSpPr>
        <p:sp>
          <p:nvSpPr>
            <p:cNvPr id="4" name="Freeform 4"/>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106861"/>
            </a:solidFill>
            <a:ln cap="sq">
              <a:noFill/>
              <a:prstDash val="solid"/>
              <a:miter/>
            </a:ln>
          </p:spPr>
          <p:txBody>
            <a:bodyPr/>
            <a:lstStyle/>
            <a:p>
              <a:endParaRPr lang="en-IN"/>
            </a:p>
          </p:txBody>
        </p:sp>
        <p:sp>
          <p:nvSpPr>
            <p:cNvPr id="5" name="TextBox 5"/>
            <p:cNvSpPr txBox="1"/>
            <p:nvPr/>
          </p:nvSpPr>
          <p:spPr>
            <a:xfrm>
              <a:off x="0" y="-19050"/>
              <a:ext cx="4816593" cy="120203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18288000" cy="4491629"/>
          </a:xfrm>
          <a:custGeom>
            <a:avLst/>
            <a:gdLst/>
            <a:ahLst/>
            <a:cxnLst/>
            <a:rect l="l" t="t" r="r" b="b"/>
            <a:pathLst>
              <a:path w="18288000" h="4491629">
                <a:moveTo>
                  <a:pt x="0" y="0"/>
                </a:moveTo>
                <a:lnTo>
                  <a:pt x="18288000" y="0"/>
                </a:lnTo>
                <a:lnTo>
                  <a:pt x="18288000" y="4491629"/>
                </a:lnTo>
                <a:lnTo>
                  <a:pt x="0" y="4491629"/>
                </a:lnTo>
                <a:lnTo>
                  <a:pt x="0" y="0"/>
                </a:lnTo>
                <a:close/>
              </a:path>
            </a:pathLst>
          </a:custGeom>
          <a:blipFill>
            <a:blip r:embed="rId3">
              <a:alphaModFix amt="59000"/>
            </a:blip>
            <a:stretch>
              <a:fillRect t="-85634" b="-85634"/>
            </a:stretch>
          </a:blipFill>
          <a:ln cap="sq">
            <a:noFill/>
            <a:prstDash val="solid"/>
            <a:miter/>
          </a:ln>
        </p:spPr>
        <p:txBody>
          <a:bodyPr/>
          <a:lstStyle/>
          <a:p>
            <a:endParaRPr lang="en-IN"/>
          </a:p>
        </p:txBody>
      </p:sp>
      <p:grpSp>
        <p:nvGrpSpPr>
          <p:cNvPr id="7" name="Group 7"/>
          <p:cNvGrpSpPr/>
          <p:nvPr/>
        </p:nvGrpSpPr>
        <p:grpSpPr>
          <a:xfrm>
            <a:off x="0" y="0"/>
            <a:ext cx="18288000" cy="4491629"/>
            <a:chOff x="0" y="0"/>
            <a:chExt cx="4816593" cy="1182980"/>
          </a:xfrm>
        </p:grpSpPr>
        <p:sp>
          <p:nvSpPr>
            <p:cNvPr id="8" name="Freeform 8"/>
            <p:cNvSpPr/>
            <p:nvPr/>
          </p:nvSpPr>
          <p:spPr>
            <a:xfrm>
              <a:off x="0" y="0"/>
              <a:ext cx="4816592" cy="1182980"/>
            </a:xfrm>
            <a:custGeom>
              <a:avLst/>
              <a:gdLst/>
              <a:ahLst/>
              <a:cxnLst/>
              <a:rect l="l" t="t" r="r" b="b"/>
              <a:pathLst>
                <a:path w="4816592" h="1182980">
                  <a:moveTo>
                    <a:pt x="10583" y="0"/>
                  </a:moveTo>
                  <a:lnTo>
                    <a:pt x="4806009" y="0"/>
                  </a:lnTo>
                  <a:cubicBezTo>
                    <a:pt x="4808816" y="0"/>
                    <a:pt x="4811508" y="1115"/>
                    <a:pt x="4813493" y="3100"/>
                  </a:cubicBezTo>
                  <a:cubicBezTo>
                    <a:pt x="4815477" y="5085"/>
                    <a:pt x="4816592" y="7776"/>
                    <a:pt x="4816592" y="10583"/>
                  </a:cubicBezTo>
                  <a:lnTo>
                    <a:pt x="4816592" y="1172397"/>
                  </a:lnTo>
                  <a:cubicBezTo>
                    <a:pt x="4816592" y="1175204"/>
                    <a:pt x="4815477" y="1177896"/>
                    <a:pt x="4813493" y="1179881"/>
                  </a:cubicBezTo>
                  <a:cubicBezTo>
                    <a:pt x="4811508" y="1181865"/>
                    <a:pt x="4808816" y="1182980"/>
                    <a:pt x="4806009" y="1182980"/>
                  </a:cubicBezTo>
                  <a:lnTo>
                    <a:pt x="10583" y="1182980"/>
                  </a:lnTo>
                  <a:cubicBezTo>
                    <a:pt x="7776" y="1182980"/>
                    <a:pt x="5085" y="1181865"/>
                    <a:pt x="3100" y="1179881"/>
                  </a:cubicBezTo>
                  <a:cubicBezTo>
                    <a:pt x="1115" y="1177896"/>
                    <a:pt x="0" y="1175204"/>
                    <a:pt x="0" y="1172397"/>
                  </a:cubicBezTo>
                  <a:lnTo>
                    <a:pt x="0" y="10583"/>
                  </a:lnTo>
                  <a:cubicBezTo>
                    <a:pt x="0" y="7776"/>
                    <a:pt x="1115" y="5085"/>
                    <a:pt x="3100" y="3100"/>
                  </a:cubicBezTo>
                  <a:cubicBezTo>
                    <a:pt x="5085" y="1115"/>
                    <a:pt x="7776" y="0"/>
                    <a:pt x="10583" y="0"/>
                  </a:cubicBezTo>
                  <a:close/>
                </a:path>
              </a:pathLst>
            </a:custGeom>
            <a:solidFill>
              <a:srgbClr val="106861"/>
            </a:solidFill>
            <a:ln cap="rnd">
              <a:noFill/>
              <a:prstDash val="solid"/>
              <a:round/>
            </a:ln>
          </p:spPr>
          <p:txBody>
            <a:bodyPr/>
            <a:lstStyle/>
            <a:p>
              <a:endParaRPr lang="en-IN"/>
            </a:p>
          </p:txBody>
        </p:sp>
        <p:sp>
          <p:nvSpPr>
            <p:cNvPr id="9" name="TextBox 9"/>
            <p:cNvSpPr txBox="1"/>
            <p:nvPr/>
          </p:nvSpPr>
          <p:spPr>
            <a:xfrm>
              <a:off x="0" y="-19050"/>
              <a:ext cx="4816593" cy="120203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16113923" y="9258300"/>
            <a:ext cx="327444" cy="32744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txBody>
            <a:bodyPr/>
            <a:lstStyle/>
            <a:p>
              <a:endParaRPr lang="en-IN"/>
            </a:p>
          </p:txBody>
        </p:sp>
        <p:sp>
          <p:nvSpPr>
            <p:cNvPr id="12" name="TextBox 12"/>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3" name="Group 13"/>
          <p:cNvGrpSpPr/>
          <p:nvPr/>
        </p:nvGrpSpPr>
        <p:grpSpPr>
          <a:xfrm>
            <a:off x="15648108" y="9258300"/>
            <a:ext cx="327444" cy="32744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txBody>
            <a:bodyPr/>
            <a:lstStyle/>
            <a:p>
              <a:endParaRPr lang="en-IN"/>
            </a:p>
          </p:txBody>
        </p:sp>
        <p:sp>
          <p:nvSpPr>
            <p:cNvPr id="15" name="TextBox 1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6" name="Group 16"/>
          <p:cNvGrpSpPr/>
          <p:nvPr/>
        </p:nvGrpSpPr>
        <p:grpSpPr>
          <a:xfrm>
            <a:off x="15161723" y="9258300"/>
            <a:ext cx="327444" cy="32744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txBody>
            <a:bodyPr/>
            <a:lstStyle/>
            <a:p>
              <a:endParaRPr lang="en-IN"/>
            </a:p>
          </p:txBody>
        </p:sp>
        <p:sp>
          <p:nvSpPr>
            <p:cNvPr id="18" name="TextBox 18"/>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9" name="Freeform 19"/>
          <p:cNvSpPr/>
          <p:nvPr/>
        </p:nvSpPr>
        <p:spPr>
          <a:xfrm>
            <a:off x="191855" y="5025954"/>
            <a:ext cx="8098747" cy="5757473"/>
          </a:xfrm>
          <a:custGeom>
            <a:avLst/>
            <a:gdLst/>
            <a:ahLst/>
            <a:cxnLst/>
            <a:rect l="l" t="t" r="r" b="b"/>
            <a:pathLst>
              <a:path w="8098747" h="5757473">
                <a:moveTo>
                  <a:pt x="0" y="0"/>
                </a:moveTo>
                <a:lnTo>
                  <a:pt x="8098747" y="0"/>
                </a:lnTo>
                <a:lnTo>
                  <a:pt x="8098747" y="5757473"/>
                </a:lnTo>
                <a:lnTo>
                  <a:pt x="0" y="5757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0" name="Freeform 20"/>
          <p:cNvSpPr/>
          <p:nvPr/>
        </p:nvSpPr>
        <p:spPr>
          <a:xfrm>
            <a:off x="306138" y="4874404"/>
            <a:ext cx="7315200" cy="1330036"/>
          </a:xfrm>
          <a:custGeom>
            <a:avLst/>
            <a:gdLst/>
            <a:ahLst/>
            <a:cxnLst/>
            <a:rect l="l" t="t" r="r" b="b"/>
            <a:pathLst>
              <a:path w="7315200" h="1330036">
                <a:moveTo>
                  <a:pt x="0" y="0"/>
                </a:moveTo>
                <a:lnTo>
                  <a:pt x="7315200" y="0"/>
                </a:lnTo>
                <a:lnTo>
                  <a:pt x="7315200" y="1330037"/>
                </a:lnTo>
                <a:lnTo>
                  <a:pt x="0" y="13300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1" name="Freeform 21"/>
          <p:cNvSpPr/>
          <p:nvPr/>
        </p:nvSpPr>
        <p:spPr>
          <a:xfrm>
            <a:off x="9482795" y="4748804"/>
            <a:ext cx="8098747" cy="5757473"/>
          </a:xfrm>
          <a:custGeom>
            <a:avLst/>
            <a:gdLst/>
            <a:ahLst/>
            <a:cxnLst/>
            <a:rect l="l" t="t" r="r" b="b"/>
            <a:pathLst>
              <a:path w="8098747" h="5757473">
                <a:moveTo>
                  <a:pt x="0" y="0"/>
                </a:moveTo>
                <a:lnTo>
                  <a:pt x="8098748" y="0"/>
                </a:lnTo>
                <a:lnTo>
                  <a:pt x="8098748" y="5757473"/>
                </a:lnTo>
                <a:lnTo>
                  <a:pt x="0" y="5757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2" name="Freeform 22"/>
          <p:cNvSpPr/>
          <p:nvPr/>
        </p:nvSpPr>
        <p:spPr>
          <a:xfrm>
            <a:off x="9883192" y="4779154"/>
            <a:ext cx="7315200" cy="1330036"/>
          </a:xfrm>
          <a:custGeom>
            <a:avLst/>
            <a:gdLst/>
            <a:ahLst/>
            <a:cxnLst/>
            <a:rect l="l" t="t" r="r" b="b"/>
            <a:pathLst>
              <a:path w="7315200" h="1330036">
                <a:moveTo>
                  <a:pt x="0" y="0"/>
                </a:moveTo>
                <a:lnTo>
                  <a:pt x="7315200" y="0"/>
                </a:lnTo>
                <a:lnTo>
                  <a:pt x="7315200" y="1330037"/>
                </a:lnTo>
                <a:lnTo>
                  <a:pt x="0" y="13300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3" name="TextBox 23"/>
          <p:cNvSpPr txBox="1"/>
          <p:nvPr/>
        </p:nvSpPr>
        <p:spPr>
          <a:xfrm>
            <a:off x="191855" y="1497588"/>
            <a:ext cx="17578547" cy="2730308"/>
          </a:xfrm>
          <a:prstGeom prst="rect">
            <a:avLst/>
          </a:prstGeom>
        </p:spPr>
        <p:txBody>
          <a:bodyPr lIns="0" tIns="0" rIns="0" bIns="0" rtlCol="0" anchor="t">
            <a:spAutoFit/>
          </a:bodyPr>
          <a:lstStyle/>
          <a:p>
            <a:pPr algn="ctr">
              <a:lnSpc>
                <a:spcPts val="3626"/>
              </a:lnSpc>
            </a:pPr>
            <a:r>
              <a:rPr lang="en-US" sz="2266">
                <a:solidFill>
                  <a:srgbClr val="FFFFFF"/>
                </a:solidFill>
                <a:latin typeface="Open Sauce Italics"/>
              </a:rPr>
              <a:t>The business data I have collected belongs to an exclusive store selling ayurvedic products produced by ALTOS company. The business shop name is “Altos Mangalam Enterprises” which is located at Chhindwara, Madhya Pradesh.</a:t>
            </a:r>
          </a:p>
          <a:p>
            <a:pPr algn="ctr">
              <a:lnSpc>
                <a:spcPts val="3626"/>
              </a:lnSpc>
            </a:pPr>
            <a:r>
              <a:rPr lang="en-US" sz="2266">
                <a:solidFill>
                  <a:srgbClr val="FFFFFF"/>
                </a:solidFill>
                <a:latin typeface="Open Sauce Italics"/>
              </a:rPr>
              <a:t>With four employees who work around the clock and are consistently honest in their provision</a:t>
            </a:r>
          </a:p>
          <a:p>
            <a:pPr algn="ctr">
              <a:lnSpc>
                <a:spcPts val="3626"/>
              </a:lnSpc>
            </a:pPr>
            <a:r>
              <a:rPr lang="en-US" sz="2266">
                <a:solidFill>
                  <a:srgbClr val="FFFFFF"/>
                </a:solidFill>
                <a:latin typeface="Open Sauce Italics"/>
              </a:rPr>
              <a:t>The following reasons explain my motivation behind selecting this business</a:t>
            </a:r>
          </a:p>
          <a:p>
            <a:pPr marL="489287" lvl="1" indent="-244644" algn="ctr">
              <a:lnSpc>
                <a:spcPts val="3626"/>
              </a:lnSpc>
              <a:buFont typeface="Arial"/>
              <a:buChar char="•"/>
            </a:pPr>
            <a:r>
              <a:rPr lang="en-US" sz="2266">
                <a:solidFill>
                  <a:srgbClr val="FFFFFF"/>
                </a:solidFill>
                <a:latin typeface="Open Sauce Italics"/>
              </a:rPr>
              <a:t>I have been a frequent customer of this business</a:t>
            </a:r>
          </a:p>
          <a:p>
            <a:pPr marL="510878" lvl="1" indent="-255439" algn="ctr">
              <a:lnSpc>
                <a:spcPts val="3786"/>
              </a:lnSpc>
              <a:buFont typeface="Arial"/>
              <a:buChar char="•"/>
            </a:pPr>
            <a:r>
              <a:rPr lang="en-US" sz="2366">
                <a:solidFill>
                  <a:srgbClr val="FFFFFF"/>
                </a:solidFill>
                <a:latin typeface="Open Sauce Italics"/>
              </a:rPr>
              <a:t>I can speak on call with the business owner frequently to get my questions answered. </a:t>
            </a:r>
          </a:p>
        </p:txBody>
      </p:sp>
      <p:sp>
        <p:nvSpPr>
          <p:cNvPr id="24" name="TextBox 24"/>
          <p:cNvSpPr txBox="1"/>
          <p:nvPr/>
        </p:nvSpPr>
        <p:spPr>
          <a:xfrm>
            <a:off x="5051059" y="164931"/>
            <a:ext cx="8743880" cy="1159646"/>
          </a:xfrm>
          <a:prstGeom prst="rect">
            <a:avLst/>
          </a:prstGeom>
        </p:spPr>
        <p:txBody>
          <a:bodyPr lIns="0" tIns="0" rIns="0" bIns="0" rtlCol="0" anchor="t">
            <a:spAutoFit/>
          </a:bodyPr>
          <a:lstStyle/>
          <a:p>
            <a:pPr marL="0" lvl="0" indent="0" algn="ctr">
              <a:lnSpc>
                <a:spcPts val="9582"/>
              </a:lnSpc>
              <a:spcBef>
                <a:spcPct val="0"/>
              </a:spcBef>
            </a:pPr>
            <a:r>
              <a:rPr lang="en-US" sz="6844" spc="-136">
                <a:solidFill>
                  <a:srgbClr val="FDFBFB"/>
                </a:solidFill>
                <a:latin typeface="Open Sauce Italics"/>
              </a:rPr>
              <a:t>Executive summary</a:t>
            </a:r>
          </a:p>
        </p:txBody>
      </p:sp>
      <p:sp>
        <p:nvSpPr>
          <p:cNvPr id="25" name="TextBox 25"/>
          <p:cNvSpPr txBox="1"/>
          <p:nvPr/>
        </p:nvSpPr>
        <p:spPr>
          <a:xfrm>
            <a:off x="191855" y="5048250"/>
            <a:ext cx="7315200" cy="887095"/>
          </a:xfrm>
          <a:prstGeom prst="rect">
            <a:avLst/>
          </a:prstGeom>
        </p:spPr>
        <p:txBody>
          <a:bodyPr lIns="0" tIns="0" rIns="0" bIns="0" rtlCol="0" anchor="t">
            <a:spAutoFit/>
          </a:bodyPr>
          <a:lstStyle/>
          <a:p>
            <a:pPr algn="ctr">
              <a:lnSpc>
                <a:spcPts val="7279"/>
              </a:lnSpc>
            </a:pPr>
            <a:r>
              <a:rPr lang="en-US" sz="5199">
                <a:solidFill>
                  <a:srgbClr val="191919"/>
                </a:solidFill>
                <a:latin typeface="Canva Sans Bold"/>
              </a:rPr>
              <a:t>current situation</a:t>
            </a:r>
          </a:p>
        </p:txBody>
      </p:sp>
      <p:sp>
        <p:nvSpPr>
          <p:cNvPr id="26" name="TextBox 26"/>
          <p:cNvSpPr txBox="1"/>
          <p:nvPr/>
        </p:nvSpPr>
        <p:spPr>
          <a:xfrm>
            <a:off x="277491" y="6469432"/>
            <a:ext cx="7927475" cy="3116313"/>
          </a:xfrm>
          <a:prstGeom prst="rect">
            <a:avLst/>
          </a:prstGeom>
        </p:spPr>
        <p:txBody>
          <a:bodyPr lIns="0" tIns="0" rIns="0" bIns="0" rtlCol="0" anchor="t">
            <a:spAutoFit/>
          </a:bodyPr>
          <a:lstStyle/>
          <a:p>
            <a:pPr algn="ctr">
              <a:lnSpc>
                <a:spcPts val="3584"/>
              </a:lnSpc>
            </a:pPr>
            <a:r>
              <a:rPr lang="en-US" sz="2560">
                <a:solidFill>
                  <a:srgbClr val="FFFFFF"/>
                </a:solidFill>
                <a:latin typeface="Canva Sans Bold"/>
              </a:rPr>
              <a:t> I found that the store was doing well after having a thorough conversation with the owner, but that certain products required specific conditions, leading to a loss of revenue from these products. Products such as agriculture aid and health care have fluctuations in demand and product expiry is a common issue for these products. </a:t>
            </a:r>
          </a:p>
        </p:txBody>
      </p:sp>
      <p:sp>
        <p:nvSpPr>
          <p:cNvPr id="27" name="TextBox 27"/>
          <p:cNvSpPr txBox="1"/>
          <p:nvPr/>
        </p:nvSpPr>
        <p:spPr>
          <a:xfrm>
            <a:off x="9874569" y="5101808"/>
            <a:ext cx="7315200" cy="887095"/>
          </a:xfrm>
          <a:prstGeom prst="rect">
            <a:avLst/>
          </a:prstGeom>
        </p:spPr>
        <p:txBody>
          <a:bodyPr lIns="0" tIns="0" rIns="0" bIns="0" rtlCol="0" anchor="t">
            <a:spAutoFit/>
          </a:bodyPr>
          <a:lstStyle/>
          <a:p>
            <a:pPr algn="ctr">
              <a:lnSpc>
                <a:spcPts val="7279"/>
              </a:lnSpc>
            </a:pPr>
            <a:r>
              <a:rPr lang="en-US" sz="5199">
                <a:solidFill>
                  <a:srgbClr val="191919"/>
                </a:solidFill>
                <a:latin typeface="Canva Sans Bold"/>
              </a:rPr>
              <a:t>Implitation plan</a:t>
            </a:r>
          </a:p>
        </p:txBody>
      </p:sp>
      <p:sp>
        <p:nvSpPr>
          <p:cNvPr id="28" name="TextBox 28"/>
          <p:cNvSpPr txBox="1"/>
          <p:nvPr/>
        </p:nvSpPr>
        <p:spPr>
          <a:xfrm>
            <a:off x="9491419" y="6747391"/>
            <a:ext cx="8098747" cy="2724174"/>
          </a:xfrm>
          <a:prstGeom prst="rect">
            <a:avLst/>
          </a:prstGeom>
        </p:spPr>
        <p:txBody>
          <a:bodyPr lIns="0" tIns="0" rIns="0" bIns="0" rtlCol="0" anchor="t">
            <a:spAutoFit/>
          </a:bodyPr>
          <a:lstStyle/>
          <a:p>
            <a:pPr marL="566537" lvl="1" indent="-283268" algn="ctr">
              <a:lnSpc>
                <a:spcPts val="3673"/>
              </a:lnSpc>
              <a:buFont typeface="Arial"/>
              <a:buChar char="•"/>
            </a:pPr>
            <a:r>
              <a:rPr lang="en-US" sz="2624">
                <a:solidFill>
                  <a:srgbClr val="FFFFFF"/>
                </a:solidFill>
                <a:latin typeface="Canva Sans Bold"/>
              </a:rPr>
              <a:t>Details about the methods used with justification. </a:t>
            </a:r>
          </a:p>
          <a:p>
            <a:pPr marL="566537" lvl="1" indent="-283268" algn="ctr">
              <a:lnSpc>
                <a:spcPts val="3673"/>
              </a:lnSpc>
              <a:buFont typeface="Arial"/>
              <a:buChar char="•"/>
            </a:pPr>
            <a:r>
              <a:rPr lang="en-US" sz="2624">
                <a:solidFill>
                  <a:srgbClr val="FFFFFF"/>
                </a:solidFill>
                <a:latin typeface="Canva Sans Bold"/>
              </a:rPr>
              <a:t>Details about the intended data collection with justification</a:t>
            </a:r>
          </a:p>
          <a:p>
            <a:pPr marL="566537" lvl="1" indent="-283268" algn="ctr">
              <a:lnSpc>
                <a:spcPts val="3673"/>
              </a:lnSpc>
              <a:buFont typeface="Arial"/>
              <a:buChar char="•"/>
            </a:pPr>
            <a:r>
              <a:rPr lang="en-US" sz="2624">
                <a:solidFill>
                  <a:srgbClr val="FFFFFF"/>
                </a:solidFill>
                <a:latin typeface="Canva Sans Bold"/>
              </a:rPr>
              <a:t>Details about the analysis tools with justification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9552873" y="0"/>
            <a:ext cx="8956821" cy="8747108"/>
            <a:chOff x="0" y="0"/>
            <a:chExt cx="2171400" cy="2120560"/>
          </a:xfrm>
        </p:grpSpPr>
        <p:sp>
          <p:nvSpPr>
            <p:cNvPr id="3" name="Freeform 3"/>
            <p:cNvSpPr/>
            <p:nvPr/>
          </p:nvSpPr>
          <p:spPr>
            <a:xfrm>
              <a:off x="0" y="0"/>
              <a:ext cx="2171400" cy="2120560"/>
            </a:xfrm>
            <a:custGeom>
              <a:avLst/>
              <a:gdLst/>
              <a:ahLst/>
              <a:cxnLst/>
              <a:rect l="l" t="t" r="r" b="b"/>
              <a:pathLst>
                <a:path w="2171400" h="2120560">
                  <a:moveTo>
                    <a:pt x="37167" y="0"/>
                  </a:moveTo>
                  <a:lnTo>
                    <a:pt x="2134233" y="0"/>
                  </a:lnTo>
                  <a:cubicBezTo>
                    <a:pt x="2154760" y="0"/>
                    <a:pt x="2171400" y="16640"/>
                    <a:pt x="2171400" y="37167"/>
                  </a:cubicBezTo>
                  <a:lnTo>
                    <a:pt x="2171400" y="2083392"/>
                  </a:lnTo>
                  <a:cubicBezTo>
                    <a:pt x="2171400" y="2093249"/>
                    <a:pt x="2167484" y="2102703"/>
                    <a:pt x="2160514" y="2109673"/>
                  </a:cubicBezTo>
                  <a:cubicBezTo>
                    <a:pt x="2153544" y="2116644"/>
                    <a:pt x="2144090" y="2120560"/>
                    <a:pt x="2134233" y="2120560"/>
                  </a:cubicBezTo>
                  <a:lnTo>
                    <a:pt x="37167" y="2120560"/>
                  </a:lnTo>
                  <a:cubicBezTo>
                    <a:pt x="27310" y="2120560"/>
                    <a:pt x="17856" y="2116644"/>
                    <a:pt x="10886" y="2109673"/>
                  </a:cubicBezTo>
                  <a:cubicBezTo>
                    <a:pt x="3916" y="2102703"/>
                    <a:pt x="0" y="2093249"/>
                    <a:pt x="0" y="2083392"/>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txBody>
            <a:bodyPr/>
            <a:lstStyle/>
            <a:p>
              <a:endParaRPr lang="en-IN"/>
            </a:p>
          </p:txBody>
        </p:sp>
        <p:sp>
          <p:nvSpPr>
            <p:cNvPr id="4" name="TextBox 4"/>
            <p:cNvSpPr txBox="1"/>
            <p:nvPr/>
          </p:nvSpPr>
          <p:spPr>
            <a:xfrm>
              <a:off x="0" y="-19050"/>
              <a:ext cx="2171400" cy="213961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9552873" y="-339559"/>
            <a:ext cx="8735127" cy="6811477"/>
            <a:chOff x="0" y="0"/>
            <a:chExt cx="6350000" cy="4951603"/>
          </a:xfrm>
        </p:grpSpPr>
        <p:sp>
          <p:nvSpPr>
            <p:cNvPr id="6" name="Freeform 6"/>
            <p:cNvSpPr/>
            <p:nvPr/>
          </p:nvSpPr>
          <p:spPr>
            <a:xfrm>
              <a:off x="0" y="0"/>
              <a:ext cx="6349873" cy="4979162"/>
            </a:xfrm>
            <a:custGeom>
              <a:avLst/>
              <a:gdLst/>
              <a:ahLst/>
              <a:cxnLst/>
              <a:rect l="l" t="t" r="r" b="b"/>
              <a:pathLst>
                <a:path w="6349873" h="4979162">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2"/>
              <a:stretch>
                <a:fillRect l="-12519" r="-12519"/>
              </a:stretch>
            </a:blipFill>
          </p:spPr>
          <p:txBody>
            <a:bodyPr/>
            <a:lstStyle/>
            <a:p>
              <a:endParaRPr lang="en-IN"/>
            </a:p>
          </p:txBody>
        </p:sp>
      </p:grpSp>
      <p:sp>
        <p:nvSpPr>
          <p:cNvPr id="7" name="Freeform 7"/>
          <p:cNvSpPr/>
          <p:nvPr/>
        </p:nvSpPr>
        <p:spPr>
          <a:xfrm>
            <a:off x="10334905" y="5642237"/>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1028700" y="483952"/>
            <a:ext cx="7132445" cy="1652056"/>
          </a:xfrm>
          <a:prstGeom prst="rect">
            <a:avLst/>
          </a:prstGeom>
        </p:spPr>
        <p:txBody>
          <a:bodyPr lIns="0" tIns="0" rIns="0" bIns="0" rtlCol="0" anchor="t">
            <a:spAutoFit/>
          </a:bodyPr>
          <a:lstStyle/>
          <a:p>
            <a:pPr marL="0" lvl="0" indent="0" algn="l">
              <a:lnSpc>
                <a:spcPts val="6644"/>
              </a:lnSpc>
              <a:spcBef>
                <a:spcPct val="0"/>
              </a:spcBef>
            </a:pPr>
            <a:r>
              <a:rPr lang="en-US" sz="4746" spc="-94">
                <a:solidFill>
                  <a:srgbClr val="191919"/>
                </a:solidFill>
                <a:latin typeface="Open Sauce Bold"/>
              </a:rPr>
              <a:t>Data collection and cleaning</a:t>
            </a:r>
          </a:p>
        </p:txBody>
      </p:sp>
      <p:sp>
        <p:nvSpPr>
          <p:cNvPr id="9" name="TextBox 9"/>
          <p:cNvSpPr txBox="1"/>
          <p:nvPr/>
        </p:nvSpPr>
        <p:spPr>
          <a:xfrm>
            <a:off x="408693" y="2999504"/>
            <a:ext cx="8735307" cy="5219540"/>
          </a:xfrm>
          <a:prstGeom prst="rect">
            <a:avLst/>
          </a:prstGeom>
        </p:spPr>
        <p:txBody>
          <a:bodyPr lIns="0" tIns="0" rIns="0" bIns="0" rtlCol="0" anchor="t">
            <a:spAutoFit/>
          </a:bodyPr>
          <a:lstStyle/>
          <a:p>
            <a:pPr marL="552746" lvl="1" indent="-276373" algn="l">
              <a:lnSpc>
                <a:spcPts val="3814"/>
              </a:lnSpc>
              <a:buFont typeface="Arial"/>
              <a:buChar char="•"/>
            </a:pPr>
            <a:r>
              <a:rPr lang="en-US" sz="2560" spc="40">
                <a:solidFill>
                  <a:srgbClr val="191919"/>
                </a:solidFill>
                <a:latin typeface="Open Sauce"/>
              </a:rPr>
              <a:t>For thirty to forty days, the data was gathered. The information is seven to eight months out of date. </a:t>
            </a:r>
          </a:p>
          <a:p>
            <a:pPr algn="l">
              <a:lnSpc>
                <a:spcPts val="3814"/>
              </a:lnSpc>
            </a:pPr>
            <a:endParaRPr lang="en-US" sz="2560" spc="40">
              <a:solidFill>
                <a:srgbClr val="191919"/>
              </a:solidFill>
              <a:latin typeface="Open Sauce"/>
            </a:endParaRPr>
          </a:p>
          <a:p>
            <a:pPr marL="552746" lvl="1" indent="-276373" algn="l">
              <a:lnSpc>
                <a:spcPts val="3814"/>
              </a:lnSpc>
              <a:buFont typeface="Arial"/>
              <a:buChar char="•"/>
            </a:pPr>
            <a:r>
              <a:rPr lang="en-US" sz="2560" spc="40">
                <a:solidFill>
                  <a:srgbClr val="191919"/>
                </a:solidFill>
                <a:latin typeface="Open Sauce"/>
              </a:rPr>
              <a:t>Since business is GST registered. All sales are monitored and data collected in pdf, excel formate.</a:t>
            </a:r>
          </a:p>
          <a:p>
            <a:pPr algn="l">
              <a:lnSpc>
                <a:spcPts val="3814"/>
              </a:lnSpc>
            </a:pPr>
            <a:endParaRPr lang="en-US" sz="2560" spc="40">
              <a:solidFill>
                <a:srgbClr val="191919"/>
              </a:solidFill>
              <a:latin typeface="Open Sauce"/>
            </a:endParaRPr>
          </a:p>
          <a:p>
            <a:pPr marL="552746" lvl="1" indent="-276373" algn="l">
              <a:lnSpc>
                <a:spcPts val="3814"/>
              </a:lnSpc>
              <a:buFont typeface="Arial"/>
              <a:buChar char="•"/>
            </a:pPr>
            <a:r>
              <a:rPr lang="en-US" sz="2560" spc="40">
                <a:solidFill>
                  <a:srgbClr val="191919"/>
                </a:solidFill>
                <a:latin typeface="Open Sauce"/>
              </a:rPr>
              <a:t>For data cleaning and further analysis, Google Collab was utilized in order to consolidate and for visual  the representation  PowerBI is Used. .</a:t>
            </a:r>
          </a:p>
        </p:txBody>
      </p:sp>
      <p:sp>
        <p:nvSpPr>
          <p:cNvPr id="10" name="TextBox 10"/>
          <p:cNvSpPr txBox="1"/>
          <p:nvPr/>
        </p:nvSpPr>
        <p:spPr>
          <a:xfrm>
            <a:off x="11002013" y="7192989"/>
            <a:ext cx="7285987" cy="1554119"/>
          </a:xfrm>
          <a:prstGeom prst="rect">
            <a:avLst/>
          </a:prstGeom>
        </p:spPr>
        <p:txBody>
          <a:bodyPr lIns="0" tIns="0" rIns="0" bIns="0" rtlCol="0" anchor="t">
            <a:spAutoFit/>
          </a:bodyPr>
          <a:lstStyle/>
          <a:p>
            <a:pPr algn="ctr">
              <a:lnSpc>
                <a:spcPts val="6230"/>
              </a:lnSpc>
            </a:pPr>
            <a:r>
              <a:rPr lang="en-US" sz="4450">
                <a:solidFill>
                  <a:srgbClr val="FFFFFF"/>
                </a:solidFill>
                <a:latin typeface="Canva Sans Bold"/>
              </a:rPr>
              <a:t>Raw Data collection in PDF form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7137" y="7075637"/>
            <a:ext cx="5578401" cy="5578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5" name="Group 5"/>
          <p:cNvGrpSpPr/>
          <p:nvPr/>
        </p:nvGrpSpPr>
        <p:grpSpPr>
          <a:xfrm>
            <a:off x="3684175" y="7005833"/>
            <a:ext cx="452472" cy="45247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8" name="Group 8"/>
          <p:cNvGrpSpPr/>
          <p:nvPr/>
        </p:nvGrpSpPr>
        <p:grpSpPr>
          <a:xfrm>
            <a:off x="15017929" y="-2533783"/>
            <a:ext cx="5002094" cy="50020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1" name="Freeform 11"/>
          <p:cNvSpPr/>
          <p:nvPr/>
        </p:nvSpPr>
        <p:spPr>
          <a:xfrm rot="-10800000">
            <a:off x="9028187" y="3444554"/>
            <a:ext cx="5128563" cy="381636"/>
          </a:xfrm>
          <a:custGeom>
            <a:avLst/>
            <a:gdLst/>
            <a:ahLst/>
            <a:cxnLst/>
            <a:rect l="l" t="t" r="r" b="b"/>
            <a:pathLst>
              <a:path w="5128563" h="381636">
                <a:moveTo>
                  <a:pt x="0" y="0"/>
                </a:moveTo>
                <a:lnTo>
                  <a:pt x="5128564" y="0"/>
                </a:lnTo>
                <a:lnTo>
                  <a:pt x="5128564" y="381637"/>
                </a:lnTo>
                <a:lnTo>
                  <a:pt x="0" y="381637"/>
                </a:lnTo>
                <a:lnTo>
                  <a:pt x="0" y="0"/>
                </a:lnTo>
                <a:close/>
              </a:path>
            </a:pathLst>
          </a:custGeom>
          <a:blipFill>
            <a:blip r:embed="rId2">
              <a:alphaModFix amt="72000"/>
            </a:blip>
            <a:stretch>
              <a:fillRect b="-286352"/>
            </a:stretch>
          </a:blipFill>
        </p:spPr>
        <p:txBody>
          <a:bodyPr/>
          <a:lstStyle/>
          <a:p>
            <a:endParaRPr lang="en-IN"/>
          </a:p>
        </p:txBody>
      </p:sp>
      <p:sp>
        <p:nvSpPr>
          <p:cNvPr id="12" name="Freeform 12"/>
          <p:cNvSpPr/>
          <p:nvPr/>
        </p:nvSpPr>
        <p:spPr>
          <a:xfrm rot="-10800000">
            <a:off x="9028187" y="5940727"/>
            <a:ext cx="5128563" cy="381636"/>
          </a:xfrm>
          <a:custGeom>
            <a:avLst/>
            <a:gdLst/>
            <a:ahLst/>
            <a:cxnLst/>
            <a:rect l="l" t="t" r="r" b="b"/>
            <a:pathLst>
              <a:path w="5128563" h="381636">
                <a:moveTo>
                  <a:pt x="0" y="0"/>
                </a:moveTo>
                <a:lnTo>
                  <a:pt x="5128564" y="0"/>
                </a:lnTo>
                <a:lnTo>
                  <a:pt x="5128564" y="381637"/>
                </a:lnTo>
                <a:lnTo>
                  <a:pt x="0" y="381637"/>
                </a:lnTo>
                <a:lnTo>
                  <a:pt x="0" y="0"/>
                </a:lnTo>
                <a:close/>
              </a:path>
            </a:pathLst>
          </a:custGeom>
          <a:blipFill>
            <a:blip r:embed="rId2">
              <a:alphaModFix amt="72000"/>
            </a:blip>
            <a:stretch>
              <a:fillRect b="-286352"/>
            </a:stretch>
          </a:blipFill>
        </p:spPr>
        <p:txBody>
          <a:bodyPr/>
          <a:lstStyle/>
          <a:p>
            <a:endParaRPr lang="en-IN"/>
          </a:p>
        </p:txBody>
      </p:sp>
      <p:grpSp>
        <p:nvGrpSpPr>
          <p:cNvPr id="13" name="Group 13"/>
          <p:cNvGrpSpPr/>
          <p:nvPr/>
        </p:nvGrpSpPr>
        <p:grpSpPr>
          <a:xfrm>
            <a:off x="8307532" y="4374347"/>
            <a:ext cx="1228028" cy="1226514"/>
            <a:chOff x="0" y="0"/>
            <a:chExt cx="323431" cy="323032"/>
          </a:xfrm>
        </p:grpSpPr>
        <p:sp>
          <p:nvSpPr>
            <p:cNvPr id="14" name="Freeform 14"/>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IN"/>
            </a:p>
          </p:txBody>
        </p:sp>
        <p:sp>
          <p:nvSpPr>
            <p:cNvPr id="15" name="TextBox 15"/>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16" name="Freeform 16"/>
          <p:cNvSpPr/>
          <p:nvPr/>
        </p:nvSpPr>
        <p:spPr>
          <a:xfrm rot="-10800000">
            <a:off x="9028187" y="8598825"/>
            <a:ext cx="5128563" cy="381636"/>
          </a:xfrm>
          <a:custGeom>
            <a:avLst/>
            <a:gdLst/>
            <a:ahLst/>
            <a:cxnLst/>
            <a:rect l="l" t="t" r="r" b="b"/>
            <a:pathLst>
              <a:path w="5128563" h="381636">
                <a:moveTo>
                  <a:pt x="0" y="0"/>
                </a:moveTo>
                <a:lnTo>
                  <a:pt x="5128564" y="0"/>
                </a:lnTo>
                <a:lnTo>
                  <a:pt x="5128564" y="381636"/>
                </a:lnTo>
                <a:lnTo>
                  <a:pt x="0" y="381636"/>
                </a:lnTo>
                <a:lnTo>
                  <a:pt x="0" y="0"/>
                </a:lnTo>
                <a:close/>
              </a:path>
            </a:pathLst>
          </a:custGeom>
          <a:blipFill>
            <a:blip r:embed="rId2">
              <a:alphaModFix amt="72000"/>
            </a:blip>
            <a:stretch>
              <a:fillRect b="-286352"/>
            </a:stretch>
          </a:blipFill>
        </p:spPr>
        <p:txBody>
          <a:bodyPr/>
          <a:lstStyle/>
          <a:p>
            <a:endParaRPr lang="en-IN"/>
          </a:p>
        </p:txBody>
      </p:sp>
      <p:grpSp>
        <p:nvGrpSpPr>
          <p:cNvPr id="17" name="Group 17"/>
          <p:cNvGrpSpPr/>
          <p:nvPr/>
        </p:nvGrpSpPr>
        <p:grpSpPr>
          <a:xfrm>
            <a:off x="8307532" y="7032444"/>
            <a:ext cx="1228028" cy="1226514"/>
            <a:chOff x="0" y="0"/>
            <a:chExt cx="323431" cy="323032"/>
          </a:xfrm>
        </p:grpSpPr>
        <p:sp>
          <p:nvSpPr>
            <p:cNvPr id="18" name="Freeform 18"/>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IN"/>
            </a:p>
          </p:txBody>
        </p:sp>
        <p:sp>
          <p:nvSpPr>
            <p:cNvPr id="19" name="TextBox 19"/>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grpSp>
        <p:nvGrpSpPr>
          <p:cNvPr id="20" name="Group 20"/>
          <p:cNvGrpSpPr/>
          <p:nvPr/>
        </p:nvGrpSpPr>
        <p:grpSpPr>
          <a:xfrm>
            <a:off x="4809335" y="8388753"/>
            <a:ext cx="1183417" cy="118341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txBody>
            <a:bodyPr/>
            <a:lstStyle/>
            <a:p>
              <a:endParaRPr lang="en-I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3" name="Group 23"/>
          <p:cNvGrpSpPr/>
          <p:nvPr/>
        </p:nvGrpSpPr>
        <p:grpSpPr>
          <a:xfrm>
            <a:off x="8769659" y="2597723"/>
            <a:ext cx="9268858" cy="7084292"/>
            <a:chOff x="0" y="0"/>
            <a:chExt cx="2441181" cy="1865822"/>
          </a:xfrm>
        </p:grpSpPr>
        <p:sp>
          <p:nvSpPr>
            <p:cNvPr id="24" name="Freeform 24"/>
            <p:cNvSpPr/>
            <p:nvPr/>
          </p:nvSpPr>
          <p:spPr>
            <a:xfrm>
              <a:off x="0" y="0"/>
              <a:ext cx="2441181" cy="1865822"/>
            </a:xfrm>
            <a:custGeom>
              <a:avLst/>
              <a:gdLst/>
              <a:ahLst/>
              <a:cxnLst/>
              <a:rect l="l" t="t" r="r" b="b"/>
              <a:pathLst>
                <a:path w="2441181" h="1865822">
                  <a:moveTo>
                    <a:pt x="42598" y="0"/>
                  </a:moveTo>
                  <a:lnTo>
                    <a:pt x="2398582" y="0"/>
                  </a:lnTo>
                  <a:cubicBezTo>
                    <a:pt x="2422109" y="0"/>
                    <a:pt x="2441181" y="19072"/>
                    <a:pt x="2441181" y="42598"/>
                  </a:cubicBezTo>
                  <a:lnTo>
                    <a:pt x="2441181" y="1823223"/>
                  </a:lnTo>
                  <a:cubicBezTo>
                    <a:pt x="2441181" y="1834521"/>
                    <a:pt x="2436693" y="1845356"/>
                    <a:pt x="2428704" y="1853345"/>
                  </a:cubicBezTo>
                  <a:cubicBezTo>
                    <a:pt x="2420715" y="1861334"/>
                    <a:pt x="2409880" y="1865822"/>
                    <a:pt x="2398582" y="1865822"/>
                  </a:cubicBezTo>
                  <a:lnTo>
                    <a:pt x="42598" y="1865822"/>
                  </a:lnTo>
                  <a:cubicBezTo>
                    <a:pt x="19072" y="1865822"/>
                    <a:pt x="0" y="1846750"/>
                    <a:pt x="0" y="1823223"/>
                  </a:cubicBezTo>
                  <a:lnTo>
                    <a:pt x="0" y="42598"/>
                  </a:lnTo>
                  <a:cubicBezTo>
                    <a:pt x="0" y="31301"/>
                    <a:pt x="4488" y="20466"/>
                    <a:pt x="12477" y="12477"/>
                  </a:cubicBezTo>
                  <a:cubicBezTo>
                    <a:pt x="20466" y="4488"/>
                    <a:pt x="31301" y="0"/>
                    <a:pt x="42598" y="0"/>
                  </a:cubicBezTo>
                  <a:close/>
                </a:path>
              </a:pathLst>
            </a:custGeom>
            <a:solidFill>
              <a:srgbClr val="035D61"/>
            </a:solidFill>
          </p:spPr>
          <p:txBody>
            <a:bodyPr/>
            <a:lstStyle/>
            <a:p>
              <a:endParaRPr lang="en-IN"/>
            </a:p>
          </p:txBody>
        </p:sp>
        <p:sp>
          <p:nvSpPr>
            <p:cNvPr id="25" name="TextBox 25"/>
            <p:cNvSpPr txBox="1"/>
            <p:nvPr/>
          </p:nvSpPr>
          <p:spPr>
            <a:xfrm>
              <a:off x="0" y="-19050"/>
              <a:ext cx="2441181" cy="1884872"/>
            </a:xfrm>
            <a:prstGeom prst="rect">
              <a:avLst/>
            </a:prstGeom>
          </p:spPr>
          <p:txBody>
            <a:bodyPr lIns="50800" tIns="50800" rIns="50800" bIns="50800" rtlCol="0" anchor="ctr"/>
            <a:lstStyle/>
            <a:p>
              <a:pPr algn="ctr">
                <a:lnSpc>
                  <a:spcPts val="2859"/>
                </a:lnSpc>
              </a:pPr>
              <a:endParaRPr/>
            </a:p>
          </p:txBody>
        </p:sp>
      </p:grpSp>
      <p:sp>
        <p:nvSpPr>
          <p:cNvPr id="27" name="TextBox 27"/>
          <p:cNvSpPr txBox="1"/>
          <p:nvPr/>
        </p:nvSpPr>
        <p:spPr>
          <a:xfrm>
            <a:off x="1300327" y="733425"/>
            <a:ext cx="7727860"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191919"/>
                </a:solidFill>
                <a:latin typeface="Open Sauce Bold"/>
              </a:rPr>
              <a:t>Data Analysis of sales</a:t>
            </a:r>
          </a:p>
        </p:txBody>
      </p:sp>
      <p:sp>
        <p:nvSpPr>
          <p:cNvPr id="28" name="TextBox 28"/>
          <p:cNvSpPr txBox="1"/>
          <p:nvPr/>
        </p:nvSpPr>
        <p:spPr>
          <a:xfrm>
            <a:off x="1104532" y="1830549"/>
            <a:ext cx="13913397" cy="767174"/>
          </a:xfrm>
          <a:prstGeom prst="rect">
            <a:avLst/>
          </a:prstGeom>
        </p:spPr>
        <p:txBody>
          <a:bodyPr lIns="0" tIns="0" rIns="0" bIns="0" rtlCol="0" anchor="t">
            <a:spAutoFit/>
          </a:bodyPr>
          <a:lstStyle/>
          <a:p>
            <a:pPr marL="0" lvl="0" indent="0" algn="l">
              <a:lnSpc>
                <a:spcPts val="3171"/>
              </a:lnSpc>
            </a:pPr>
            <a:r>
              <a:rPr lang="en-US" sz="2114">
                <a:solidFill>
                  <a:srgbClr val="343432"/>
                </a:solidFill>
                <a:latin typeface="Open Sauce Bold"/>
              </a:rPr>
              <a:t>Calculating of the overall sales on a daily, weekly, and monthly basis to identify recurring patterns and developing trends in the sales information.</a:t>
            </a:r>
          </a:p>
        </p:txBody>
      </p:sp>
      <p:sp>
        <p:nvSpPr>
          <p:cNvPr id="29" name="TextBox 29"/>
          <p:cNvSpPr txBox="1"/>
          <p:nvPr/>
        </p:nvSpPr>
        <p:spPr>
          <a:xfrm>
            <a:off x="563538" y="3165895"/>
            <a:ext cx="8206122" cy="3590668"/>
          </a:xfrm>
          <a:prstGeom prst="rect">
            <a:avLst/>
          </a:prstGeom>
        </p:spPr>
        <p:txBody>
          <a:bodyPr lIns="0" tIns="0" rIns="0" bIns="0" rtlCol="0" anchor="t">
            <a:spAutoFit/>
          </a:bodyPr>
          <a:lstStyle/>
          <a:p>
            <a:pPr algn="ctr">
              <a:lnSpc>
                <a:spcPts val="3204"/>
              </a:lnSpc>
            </a:pPr>
            <a:r>
              <a:rPr lang="en-US" sz="2356" spc="-30">
                <a:solidFill>
                  <a:srgbClr val="191919"/>
                </a:solidFill>
                <a:latin typeface="Canva Sans Bold"/>
              </a:rPr>
              <a:t>To commence the sales analysis, the 'Model Name' and 'Daily Earning'  of the dataset are reviewed. The popularity and income contribution of categories can be understood by combining and summarizing the daily revenues for each product. By guaranteeing that the shop stocks various product categories according to customer demand, this study serves as a basis for strategic marketing and inventory management, which in turn improves sales performance.</a:t>
            </a:r>
          </a:p>
        </p:txBody>
      </p:sp>
      <p:pic>
        <p:nvPicPr>
          <p:cNvPr id="31" name="Picture 30" descr="A pie chart with different colored circles&#10;&#10;Description automatically generated">
            <a:extLst>
              <a:ext uri="{FF2B5EF4-FFF2-40B4-BE49-F238E27FC236}">
                <a16:creationId xmlns:a16="http://schemas.microsoft.com/office/drawing/2014/main" id="{7AD8B17B-962E-1B04-D66A-F386BA974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86" y="2899635"/>
            <a:ext cx="8574013" cy="63586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5312353">
            <a:off x="1298589" y="6358202"/>
            <a:ext cx="2569399" cy="5157553"/>
          </a:xfrm>
          <a:custGeom>
            <a:avLst/>
            <a:gdLst/>
            <a:ahLst/>
            <a:cxnLst/>
            <a:rect l="l" t="t" r="r" b="b"/>
            <a:pathLst>
              <a:path w="2569399" h="5157553">
                <a:moveTo>
                  <a:pt x="0" y="0"/>
                </a:moveTo>
                <a:lnTo>
                  <a:pt x="2569399" y="0"/>
                </a:lnTo>
                <a:lnTo>
                  <a:pt x="2569399" y="5157553"/>
                </a:lnTo>
                <a:lnTo>
                  <a:pt x="0" y="51575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TextBox 3"/>
          <p:cNvSpPr txBox="1"/>
          <p:nvPr/>
        </p:nvSpPr>
        <p:spPr>
          <a:xfrm>
            <a:off x="2772620" y="882089"/>
            <a:ext cx="7437638" cy="866067"/>
          </a:xfrm>
          <a:prstGeom prst="rect">
            <a:avLst/>
          </a:prstGeom>
        </p:spPr>
        <p:txBody>
          <a:bodyPr lIns="0" tIns="0" rIns="0" bIns="0" rtlCol="0" anchor="t">
            <a:spAutoFit/>
          </a:bodyPr>
          <a:lstStyle/>
          <a:p>
            <a:pPr algn="l">
              <a:lnSpc>
                <a:spcPts val="7178"/>
              </a:lnSpc>
            </a:pPr>
            <a:r>
              <a:rPr lang="en-US" sz="5127" spc="-102">
                <a:solidFill>
                  <a:srgbClr val="191919"/>
                </a:solidFill>
                <a:latin typeface="Open Sauce Bold"/>
              </a:rPr>
              <a:t>Product sales analysis</a:t>
            </a:r>
          </a:p>
        </p:txBody>
      </p:sp>
      <p:sp>
        <p:nvSpPr>
          <p:cNvPr id="4" name="Freeform 4"/>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grpSp>
        <p:nvGrpSpPr>
          <p:cNvPr id="5" name="Group 5"/>
          <p:cNvGrpSpPr/>
          <p:nvPr/>
        </p:nvGrpSpPr>
        <p:grpSpPr>
          <a:xfrm>
            <a:off x="0" y="2205379"/>
            <a:ext cx="8557899" cy="4924377"/>
            <a:chOff x="0" y="0"/>
            <a:chExt cx="2253932" cy="1296955"/>
          </a:xfrm>
        </p:grpSpPr>
        <p:sp>
          <p:nvSpPr>
            <p:cNvPr id="6" name="Freeform 6"/>
            <p:cNvSpPr/>
            <p:nvPr/>
          </p:nvSpPr>
          <p:spPr>
            <a:xfrm>
              <a:off x="0" y="0"/>
              <a:ext cx="2253932" cy="1296955"/>
            </a:xfrm>
            <a:custGeom>
              <a:avLst/>
              <a:gdLst/>
              <a:ahLst/>
              <a:cxnLst/>
              <a:rect l="l" t="t" r="r" b="b"/>
              <a:pathLst>
                <a:path w="2253932" h="1296955">
                  <a:moveTo>
                    <a:pt x="46137" y="0"/>
                  </a:moveTo>
                  <a:lnTo>
                    <a:pt x="2207795" y="0"/>
                  </a:lnTo>
                  <a:cubicBezTo>
                    <a:pt x="2220031" y="0"/>
                    <a:pt x="2231766" y="4861"/>
                    <a:pt x="2240419" y="13513"/>
                  </a:cubicBezTo>
                  <a:cubicBezTo>
                    <a:pt x="2249071" y="22166"/>
                    <a:pt x="2253932" y="33901"/>
                    <a:pt x="2253932" y="46137"/>
                  </a:cubicBezTo>
                  <a:lnTo>
                    <a:pt x="2253932" y="1250818"/>
                  </a:lnTo>
                  <a:cubicBezTo>
                    <a:pt x="2253932" y="1276299"/>
                    <a:pt x="2233276" y="1296955"/>
                    <a:pt x="2207795" y="1296955"/>
                  </a:cubicBezTo>
                  <a:lnTo>
                    <a:pt x="46137" y="1296955"/>
                  </a:lnTo>
                  <a:cubicBezTo>
                    <a:pt x="33901" y="1296955"/>
                    <a:pt x="22166" y="1292095"/>
                    <a:pt x="13513" y="1283442"/>
                  </a:cubicBezTo>
                  <a:cubicBezTo>
                    <a:pt x="4861" y="1274790"/>
                    <a:pt x="0" y="1263054"/>
                    <a:pt x="0" y="1250818"/>
                  </a:cubicBezTo>
                  <a:lnTo>
                    <a:pt x="0" y="46137"/>
                  </a:lnTo>
                  <a:cubicBezTo>
                    <a:pt x="0" y="33901"/>
                    <a:pt x="4861" y="22166"/>
                    <a:pt x="13513" y="13513"/>
                  </a:cubicBezTo>
                  <a:cubicBezTo>
                    <a:pt x="22166" y="4861"/>
                    <a:pt x="33901" y="0"/>
                    <a:pt x="46137" y="0"/>
                  </a:cubicBezTo>
                  <a:close/>
                </a:path>
              </a:pathLst>
            </a:custGeom>
            <a:solidFill>
              <a:srgbClr val="106861"/>
            </a:solidFill>
          </p:spPr>
          <p:txBody>
            <a:bodyPr/>
            <a:lstStyle/>
            <a:p>
              <a:endParaRPr lang="en-IN"/>
            </a:p>
          </p:txBody>
        </p:sp>
        <p:sp>
          <p:nvSpPr>
            <p:cNvPr id="7" name="TextBox 7"/>
            <p:cNvSpPr txBox="1"/>
            <p:nvPr/>
          </p:nvSpPr>
          <p:spPr>
            <a:xfrm>
              <a:off x="0" y="-19050"/>
              <a:ext cx="2253932" cy="131600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8557899" y="2017103"/>
            <a:ext cx="9928531" cy="7795836"/>
          </a:xfrm>
          <a:custGeom>
            <a:avLst/>
            <a:gdLst/>
            <a:ahLst/>
            <a:cxnLst/>
            <a:rect l="l" t="t" r="r" b="b"/>
            <a:pathLst>
              <a:path w="9928531" h="7795836">
                <a:moveTo>
                  <a:pt x="0" y="0"/>
                </a:moveTo>
                <a:lnTo>
                  <a:pt x="9928531" y="0"/>
                </a:lnTo>
                <a:lnTo>
                  <a:pt x="9928531" y="7795837"/>
                </a:lnTo>
                <a:lnTo>
                  <a:pt x="0" y="7795837"/>
                </a:lnTo>
                <a:lnTo>
                  <a:pt x="0" y="0"/>
                </a:lnTo>
                <a:close/>
              </a:path>
            </a:pathLst>
          </a:custGeom>
          <a:blipFill>
            <a:blip r:embed="rId4"/>
            <a:stretch>
              <a:fillRect l="-472" t="-8070" r="-15139"/>
            </a:stretch>
          </a:blipFill>
        </p:spPr>
        <p:txBody>
          <a:bodyPr/>
          <a:lstStyle/>
          <a:p>
            <a:endParaRPr lang="en-IN"/>
          </a:p>
        </p:txBody>
      </p:sp>
      <p:sp>
        <p:nvSpPr>
          <p:cNvPr id="9" name="TextBox 9"/>
          <p:cNvSpPr txBox="1"/>
          <p:nvPr/>
        </p:nvSpPr>
        <p:spPr>
          <a:xfrm>
            <a:off x="-6019" y="4737934"/>
            <a:ext cx="8563918" cy="1099184"/>
          </a:xfrm>
          <a:prstGeom prst="rect">
            <a:avLst/>
          </a:prstGeom>
        </p:spPr>
        <p:txBody>
          <a:bodyPr lIns="0" tIns="0" rIns="0" bIns="0" rtlCol="0" anchor="t">
            <a:spAutoFit/>
          </a:bodyPr>
          <a:lstStyle/>
          <a:p>
            <a:pPr algn="ctr">
              <a:lnSpc>
                <a:spcPts val="2940"/>
              </a:lnSpc>
            </a:pPr>
            <a:r>
              <a:rPr lang="en-US" sz="2100">
                <a:solidFill>
                  <a:srgbClr val="FFFFFF"/>
                </a:solidFill>
                <a:latin typeface="Canva Sans Italics"/>
              </a:rPr>
              <a:t>Highest Revenue Product Identification: The product in the product portfolio that generates the most revenue is the noni capsule (40k), which is indicated by the tallest bar in the graph.</a:t>
            </a:r>
          </a:p>
        </p:txBody>
      </p:sp>
      <p:sp>
        <p:nvSpPr>
          <p:cNvPr id="10" name="TextBox 10"/>
          <p:cNvSpPr txBox="1"/>
          <p:nvPr/>
        </p:nvSpPr>
        <p:spPr>
          <a:xfrm>
            <a:off x="0" y="2575947"/>
            <a:ext cx="8246081" cy="1842134"/>
          </a:xfrm>
          <a:prstGeom prst="rect">
            <a:avLst/>
          </a:prstGeom>
        </p:spPr>
        <p:txBody>
          <a:bodyPr lIns="0" tIns="0" rIns="0" bIns="0" rtlCol="0" anchor="t">
            <a:spAutoFit/>
          </a:bodyPr>
          <a:lstStyle/>
          <a:p>
            <a:pPr algn="ctr">
              <a:lnSpc>
                <a:spcPts val="2940"/>
              </a:lnSpc>
            </a:pPr>
            <a:r>
              <a:rPr lang="en-US" sz="2100">
                <a:solidFill>
                  <a:srgbClr val="FFFFFF"/>
                </a:solidFill>
                <a:latin typeface="Canva Sans Italics"/>
              </a:rPr>
              <a:t>Product sales : It's important to comprehend each category's sales  in addition to its revenue domination. Even if most of the sales  comes from the medical(capsule, table, syrup) category, it's important to evaluate sales margins and their contribution to total profitability.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grpSp>
        <p:nvGrpSpPr>
          <p:cNvPr id="3" name="Group 3"/>
          <p:cNvGrpSpPr/>
          <p:nvPr/>
        </p:nvGrpSpPr>
        <p:grpSpPr>
          <a:xfrm>
            <a:off x="683899" y="759178"/>
            <a:ext cx="17430948" cy="8782675"/>
            <a:chOff x="0" y="0"/>
            <a:chExt cx="4590867" cy="2313133"/>
          </a:xfrm>
        </p:grpSpPr>
        <p:sp>
          <p:nvSpPr>
            <p:cNvPr id="4" name="Freeform 4"/>
            <p:cNvSpPr/>
            <p:nvPr/>
          </p:nvSpPr>
          <p:spPr>
            <a:xfrm>
              <a:off x="0" y="0"/>
              <a:ext cx="4590867" cy="2313132"/>
            </a:xfrm>
            <a:custGeom>
              <a:avLst/>
              <a:gdLst/>
              <a:ahLst/>
              <a:cxnLst/>
              <a:rect l="l" t="t" r="r" b="b"/>
              <a:pathLst>
                <a:path w="4590867" h="2313132">
                  <a:moveTo>
                    <a:pt x="11104" y="0"/>
                  </a:moveTo>
                  <a:lnTo>
                    <a:pt x="4579763" y="0"/>
                  </a:lnTo>
                  <a:cubicBezTo>
                    <a:pt x="4585896" y="0"/>
                    <a:pt x="4590867" y="4971"/>
                    <a:pt x="4590867" y="11104"/>
                  </a:cubicBezTo>
                  <a:lnTo>
                    <a:pt x="4590867" y="2302029"/>
                  </a:lnTo>
                  <a:cubicBezTo>
                    <a:pt x="4590867" y="2304974"/>
                    <a:pt x="4589697" y="2307798"/>
                    <a:pt x="4587615" y="2309880"/>
                  </a:cubicBezTo>
                  <a:cubicBezTo>
                    <a:pt x="4585533" y="2311963"/>
                    <a:pt x="4582708" y="2313132"/>
                    <a:pt x="4579763" y="2313132"/>
                  </a:cubicBezTo>
                  <a:lnTo>
                    <a:pt x="11104" y="2313132"/>
                  </a:lnTo>
                  <a:cubicBezTo>
                    <a:pt x="8159" y="2313132"/>
                    <a:pt x="5335" y="2311963"/>
                    <a:pt x="3252" y="2309880"/>
                  </a:cubicBezTo>
                  <a:cubicBezTo>
                    <a:pt x="1170" y="2307798"/>
                    <a:pt x="0" y="2304974"/>
                    <a:pt x="0" y="2302029"/>
                  </a:cubicBezTo>
                  <a:lnTo>
                    <a:pt x="0" y="11104"/>
                  </a:lnTo>
                  <a:cubicBezTo>
                    <a:pt x="0" y="8159"/>
                    <a:pt x="1170" y="5335"/>
                    <a:pt x="3252" y="3252"/>
                  </a:cubicBezTo>
                  <a:cubicBezTo>
                    <a:pt x="5335" y="1170"/>
                    <a:pt x="8159" y="0"/>
                    <a:pt x="11104" y="0"/>
                  </a:cubicBezTo>
                  <a:close/>
                </a:path>
              </a:pathLst>
            </a:custGeom>
            <a:solidFill>
              <a:srgbClr val="FDFBFB">
                <a:alpha val="98824"/>
              </a:srgbClr>
            </a:solidFill>
            <a:ln cap="rnd">
              <a:noFill/>
              <a:prstDash val="solid"/>
              <a:round/>
            </a:ln>
          </p:spPr>
          <p:txBody>
            <a:bodyPr/>
            <a:lstStyle/>
            <a:p>
              <a:endParaRPr lang="en-IN"/>
            </a:p>
          </p:txBody>
        </p:sp>
        <p:sp>
          <p:nvSpPr>
            <p:cNvPr id="5" name="TextBox 5"/>
            <p:cNvSpPr txBox="1"/>
            <p:nvPr/>
          </p:nvSpPr>
          <p:spPr>
            <a:xfrm>
              <a:off x="0" y="-19050"/>
              <a:ext cx="4590867" cy="23321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TextBox 7"/>
          <p:cNvSpPr txBox="1"/>
          <p:nvPr/>
        </p:nvSpPr>
        <p:spPr>
          <a:xfrm>
            <a:off x="1213602" y="1292413"/>
            <a:ext cx="8721434" cy="861880"/>
          </a:xfrm>
          <a:prstGeom prst="rect">
            <a:avLst/>
          </a:prstGeom>
        </p:spPr>
        <p:txBody>
          <a:bodyPr lIns="0" tIns="0" rIns="0" bIns="0" rtlCol="0" anchor="t">
            <a:spAutoFit/>
          </a:bodyPr>
          <a:lstStyle/>
          <a:p>
            <a:pPr marL="0" lvl="0" indent="0" algn="l">
              <a:lnSpc>
                <a:spcPts val="7178"/>
              </a:lnSpc>
              <a:spcBef>
                <a:spcPct val="0"/>
              </a:spcBef>
            </a:pPr>
            <a:r>
              <a:rPr lang="en-US" sz="5127" spc="-102">
                <a:solidFill>
                  <a:srgbClr val="191919"/>
                </a:solidFill>
                <a:latin typeface="Open Sauce Bold"/>
              </a:rPr>
              <a:t>Financial Analysis of sales</a:t>
            </a:r>
          </a:p>
        </p:txBody>
      </p:sp>
      <p:sp>
        <p:nvSpPr>
          <p:cNvPr id="8" name="TextBox 8"/>
          <p:cNvSpPr txBox="1"/>
          <p:nvPr/>
        </p:nvSpPr>
        <p:spPr>
          <a:xfrm>
            <a:off x="942093" y="2850224"/>
            <a:ext cx="7779692" cy="1153794"/>
          </a:xfrm>
          <a:prstGeom prst="rect">
            <a:avLst/>
          </a:prstGeom>
        </p:spPr>
        <p:txBody>
          <a:bodyPr lIns="0" tIns="0" rIns="0" bIns="0" rtlCol="0" anchor="t">
            <a:spAutoFit/>
          </a:bodyPr>
          <a:lstStyle/>
          <a:p>
            <a:pPr marL="474986" lvl="1" indent="-237493" algn="ctr">
              <a:lnSpc>
                <a:spcPts val="3080"/>
              </a:lnSpc>
              <a:buFont typeface="Arial"/>
              <a:buChar char="•"/>
            </a:pPr>
            <a:r>
              <a:rPr lang="en-US" sz="2200">
                <a:solidFill>
                  <a:srgbClr val="000000"/>
                </a:solidFill>
                <a:latin typeface="Canva Sans Bold Italics"/>
              </a:rPr>
              <a:t>Total Sales: Altos Mangalam Enterprises brought in a total of Rs. 2,05,711.60 in sales revenue over the reporting period. </a:t>
            </a:r>
          </a:p>
        </p:txBody>
      </p:sp>
      <p:sp>
        <p:nvSpPr>
          <p:cNvPr id="9" name="TextBox 9"/>
          <p:cNvSpPr txBox="1"/>
          <p:nvPr/>
        </p:nvSpPr>
        <p:spPr>
          <a:xfrm>
            <a:off x="812996" y="4699950"/>
            <a:ext cx="8037886" cy="763269"/>
          </a:xfrm>
          <a:prstGeom prst="rect">
            <a:avLst/>
          </a:prstGeom>
        </p:spPr>
        <p:txBody>
          <a:bodyPr lIns="0" tIns="0" rIns="0" bIns="0" rtlCol="0" anchor="t">
            <a:spAutoFit/>
          </a:bodyPr>
          <a:lstStyle/>
          <a:p>
            <a:pPr marL="474986" lvl="1" indent="-237493" algn="ctr">
              <a:lnSpc>
                <a:spcPts val="3080"/>
              </a:lnSpc>
              <a:buFont typeface="Arial"/>
              <a:buChar char="•"/>
            </a:pPr>
            <a:r>
              <a:rPr lang="en-US" sz="2200">
                <a:solidFill>
                  <a:srgbClr val="000000"/>
                </a:solidFill>
                <a:latin typeface="Canva Sans Bold Italics"/>
              </a:rPr>
              <a:t>Total Profit: For the reporting period, Altos Mangalam Enterprises made a profit of Rs. 1,15,105</a:t>
            </a:r>
          </a:p>
        </p:txBody>
      </p:sp>
      <p:sp>
        <p:nvSpPr>
          <p:cNvPr id="10" name="TextBox 10"/>
          <p:cNvSpPr txBox="1"/>
          <p:nvPr/>
        </p:nvSpPr>
        <p:spPr>
          <a:xfrm>
            <a:off x="683899" y="6158544"/>
            <a:ext cx="8166983" cy="1934844"/>
          </a:xfrm>
          <a:prstGeom prst="rect">
            <a:avLst/>
          </a:prstGeom>
        </p:spPr>
        <p:txBody>
          <a:bodyPr lIns="0" tIns="0" rIns="0" bIns="0" rtlCol="0" anchor="t">
            <a:spAutoFit/>
          </a:bodyPr>
          <a:lstStyle/>
          <a:p>
            <a:pPr marL="474986" lvl="1" indent="-237493" algn="ctr">
              <a:lnSpc>
                <a:spcPts val="3080"/>
              </a:lnSpc>
              <a:buFont typeface="Arial"/>
              <a:buChar char="•"/>
            </a:pPr>
            <a:r>
              <a:rPr lang="en-US" sz="2200">
                <a:solidFill>
                  <a:srgbClr val="000000"/>
                </a:solidFill>
                <a:latin typeface="Canva Sans Bold Italics"/>
              </a:rPr>
              <a:t>Total Expenses: Altos Mangalam Enterprises incurred Rs. 90,606.60 in total expenses. These expenditures cover a range of operating charges, including rent, utilities, marketing, raw materials, and administrative fees.</a:t>
            </a:r>
          </a:p>
        </p:txBody>
      </p:sp>
      <p:pic>
        <p:nvPicPr>
          <p:cNvPr id="18" name="Picture 17" descr="A graph with lines and text&#10;&#10;Description automatically generated">
            <a:extLst>
              <a:ext uri="{FF2B5EF4-FFF2-40B4-BE49-F238E27FC236}">
                <a16:creationId xmlns:a16="http://schemas.microsoft.com/office/drawing/2014/main" id="{8B45B301-6475-78DC-698B-AD088F941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3449" y="2423287"/>
            <a:ext cx="8529751" cy="60798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4276" y="-220897"/>
            <a:ext cx="18602276" cy="10507897"/>
            <a:chOff x="0" y="0"/>
            <a:chExt cx="4899365" cy="2767512"/>
          </a:xfrm>
        </p:grpSpPr>
        <p:sp>
          <p:nvSpPr>
            <p:cNvPr id="3" name="Freeform 3"/>
            <p:cNvSpPr/>
            <p:nvPr/>
          </p:nvSpPr>
          <p:spPr>
            <a:xfrm>
              <a:off x="0" y="0"/>
              <a:ext cx="4899365" cy="2767512"/>
            </a:xfrm>
            <a:custGeom>
              <a:avLst/>
              <a:gdLst/>
              <a:ahLst/>
              <a:cxnLst/>
              <a:rect l="l" t="t" r="r" b="b"/>
              <a:pathLst>
                <a:path w="4899365" h="2767512">
                  <a:moveTo>
                    <a:pt x="0" y="0"/>
                  </a:moveTo>
                  <a:lnTo>
                    <a:pt x="4899365" y="0"/>
                  </a:lnTo>
                  <a:lnTo>
                    <a:pt x="4899365" y="2767512"/>
                  </a:lnTo>
                  <a:lnTo>
                    <a:pt x="0" y="2767512"/>
                  </a:lnTo>
                  <a:close/>
                </a:path>
              </a:pathLst>
            </a:custGeom>
            <a:solidFill>
              <a:srgbClr val="106861"/>
            </a:solidFill>
            <a:ln cap="sq">
              <a:noFill/>
              <a:prstDash val="solid"/>
              <a:miter/>
            </a:ln>
          </p:spPr>
          <p:txBody>
            <a:bodyPr/>
            <a:lstStyle/>
            <a:p>
              <a:endParaRPr lang="en-IN"/>
            </a:p>
          </p:txBody>
        </p:sp>
        <p:sp>
          <p:nvSpPr>
            <p:cNvPr id="4" name="TextBox 4"/>
            <p:cNvSpPr txBox="1"/>
            <p:nvPr/>
          </p:nvSpPr>
          <p:spPr>
            <a:xfrm>
              <a:off x="0" y="-38100"/>
              <a:ext cx="4899365" cy="2805612"/>
            </a:xfrm>
            <a:prstGeom prst="rect">
              <a:avLst/>
            </a:prstGeom>
          </p:spPr>
          <p:txBody>
            <a:bodyPr lIns="50800" tIns="50800" rIns="50800" bIns="50800" rtlCol="0" anchor="ctr"/>
            <a:lstStyle/>
            <a:p>
              <a:pPr marL="0" lvl="0" indent="0" algn="ctr">
                <a:lnSpc>
                  <a:spcPts val="3035"/>
                </a:lnSpc>
                <a:spcBef>
                  <a:spcPct val="0"/>
                </a:spcBef>
              </a:pPr>
              <a:endParaRPr/>
            </a:p>
          </p:txBody>
        </p:sp>
      </p:grpSp>
      <p:sp>
        <p:nvSpPr>
          <p:cNvPr id="5" name="Freeform 5"/>
          <p:cNvSpPr/>
          <p:nvPr/>
        </p:nvSpPr>
        <p:spPr>
          <a:xfrm>
            <a:off x="1092117" y="8799515"/>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2">
              <a:alphaModFix amt="67000"/>
            </a:blip>
            <a:stretch>
              <a:fillRect t="-56610"/>
            </a:stretch>
          </a:blipFill>
        </p:spPr>
        <p:txBody>
          <a:bodyPr/>
          <a:lstStyle/>
          <a:p>
            <a:endParaRPr lang="en-IN"/>
          </a:p>
        </p:txBody>
      </p:sp>
      <p:sp>
        <p:nvSpPr>
          <p:cNvPr id="6" name="Freeform 6"/>
          <p:cNvSpPr/>
          <p:nvPr/>
        </p:nvSpPr>
        <p:spPr>
          <a:xfrm>
            <a:off x="5247745" y="8799515"/>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2">
              <a:alphaModFix amt="67000"/>
            </a:blip>
            <a:stretch>
              <a:fillRect t="-56610"/>
            </a:stretch>
          </a:blipFill>
        </p:spPr>
        <p:txBody>
          <a:bodyPr/>
          <a:lstStyle/>
          <a:p>
            <a:endParaRPr lang="en-IN"/>
          </a:p>
        </p:txBody>
      </p:sp>
      <p:sp>
        <p:nvSpPr>
          <p:cNvPr id="7" name="Freeform 7"/>
          <p:cNvSpPr/>
          <p:nvPr/>
        </p:nvSpPr>
        <p:spPr>
          <a:xfrm>
            <a:off x="9405832" y="8799515"/>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2">
              <a:alphaModFix amt="67000"/>
            </a:blip>
            <a:stretch>
              <a:fillRect t="-56610"/>
            </a:stretch>
          </a:blipFill>
        </p:spPr>
        <p:txBody>
          <a:bodyPr/>
          <a:lstStyle/>
          <a:p>
            <a:endParaRPr lang="en-IN"/>
          </a:p>
        </p:txBody>
      </p:sp>
      <p:sp>
        <p:nvSpPr>
          <p:cNvPr id="8" name="Freeform 8"/>
          <p:cNvSpPr/>
          <p:nvPr/>
        </p:nvSpPr>
        <p:spPr>
          <a:xfrm>
            <a:off x="13567718" y="8735378"/>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2">
              <a:alphaModFix amt="67000"/>
            </a:blip>
            <a:stretch>
              <a:fillRect t="-56610"/>
            </a:stretch>
          </a:blipFill>
        </p:spPr>
        <p:txBody>
          <a:bodyPr/>
          <a:lstStyle/>
          <a:p>
            <a:endParaRPr lang="en-IN"/>
          </a:p>
        </p:txBody>
      </p:sp>
      <p:grpSp>
        <p:nvGrpSpPr>
          <p:cNvPr id="9" name="Group 9"/>
          <p:cNvGrpSpPr/>
          <p:nvPr/>
        </p:nvGrpSpPr>
        <p:grpSpPr>
          <a:xfrm>
            <a:off x="14917787" y="-3041985"/>
            <a:ext cx="5578401" cy="55784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2" name="Freeform 12"/>
          <p:cNvSpPr/>
          <p:nvPr/>
        </p:nvSpPr>
        <p:spPr>
          <a:xfrm>
            <a:off x="7637404" y="2536416"/>
            <a:ext cx="10650596" cy="5567796"/>
          </a:xfrm>
          <a:custGeom>
            <a:avLst/>
            <a:gdLst/>
            <a:ahLst/>
            <a:cxnLst/>
            <a:rect l="l" t="t" r="r" b="b"/>
            <a:pathLst>
              <a:path w="10650596" h="5567796">
                <a:moveTo>
                  <a:pt x="0" y="0"/>
                </a:moveTo>
                <a:lnTo>
                  <a:pt x="10650596" y="0"/>
                </a:lnTo>
                <a:lnTo>
                  <a:pt x="10650596" y="5567796"/>
                </a:lnTo>
                <a:lnTo>
                  <a:pt x="0" y="5567796"/>
                </a:lnTo>
                <a:lnTo>
                  <a:pt x="0" y="0"/>
                </a:lnTo>
                <a:close/>
              </a:path>
            </a:pathLst>
          </a:custGeom>
          <a:blipFill>
            <a:blip r:embed="rId3"/>
            <a:stretch>
              <a:fillRect t="-445"/>
            </a:stretch>
          </a:blipFill>
        </p:spPr>
        <p:txBody>
          <a:bodyPr/>
          <a:lstStyle/>
          <a:p>
            <a:endParaRPr lang="en-IN"/>
          </a:p>
        </p:txBody>
      </p:sp>
      <p:sp>
        <p:nvSpPr>
          <p:cNvPr id="13" name="TextBox 13"/>
          <p:cNvSpPr txBox="1"/>
          <p:nvPr/>
        </p:nvSpPr>
        <p:spPr>
          <a:xfrm>
            <a:off x="453635" y="451937"/>
            <a:ext cx="10612014" cy="1048750"/>
          </a:xfrm>
          <a:prstGeom prst="rect">
            <a:avLst/>
          </a:prstGeom>
        </p:spPr>
        <p:txBody>
          <a:bodyPr lIns="0" tIns="0" rIns="0" bIns="0" rtlCol="0" anchor="t">
            <a:spAutoFit/>
          </a:bodyPr>
          <a:lstStyle/>
          <a:p>
            <a:pPr algn="l">
              <a:lnSpc>
                <a:spcPts val="8564"/>
              </a:lnSpc>
              <a:spcBef>
                <a:spcPct val="0"/>
              </a:spcBef>
            </a:pPr>
            <a:r>
              <a:rPr lang="en-US" sz="6206">
                <a:solidFill>
                  <a:srgbClr val="FFFFFF"/>
                </a:solidFill>
                <a:latin typeface="Open Sauce Bold"/>
              </a:rPr>
              <a:t>Finding (PL and insights)</a:t>
            </a:r>
          </a:p>
        </p:txBody>
      </p:sp>
      <p:sp>
        <p:nvSpPr>
          <p:cNvPr id="14" name="TextBox 14"/>
          <p:cNvSpPr txBox="1"/>
          <p:nvPr/>
        </p:nvSpPr>
        <p:spPr>
          <a:xfrm>
            <a:off x="0" y="2411123"/>
            <a:ext cx="7637404" cy="6392399"/>
          </a:xfrm>
          <a:prstGeom prst="rect">
            <a:avLst/>
          </a:prstGeom>
        </p:spPr>
        <p:txBody>
          <a:bodyPr lIns="0" tIns="0" rIns="0" bIns="0" rtlCol="0" anchor="t">
            <a:spAutoFit/>
          </a:bodyPr>
          <a:lstStyle/>
          <a:p>
            <a:pPr marL="557186" lvl="1" indent="-278593" algn="ctr">
              <a:lnSpc>
                <a:spcPts val="3613"/>
              </a:lnSpc>
              <a:buFont typeface="Arial"/>
              <a:buChar char="•"/>
            </a:pPr>
            <a:r>
              <a:rPr lang="en-US" sz="2580">
                <a:solidFill>
                  <a:srgbClr val="FFFFFF"/>
                </a:solidFill>
                <a:latin typeface="Canva Sans Bold Italics"/>
              </a:rPr>
              <a:t>The medical category generates a tota</a:t>
            </a:r>
            <a:r>
              <a:rPr lang="en-US" sz="2580">
                <a:solidFill>
                  <a:srgbClr val="FFFFFF"/>
                </a:solidFill>
                <a:latin typeface="Canva Sans Italics"/>
              </a:rPr>
              <a:t>l </a:t>
            </a:r>
            <a:r>
              <a:rPr lang="en-US" sz="2580">
                <a:solidFill>
                  <a:srgbClr val="FFFFFF"/>
                </a:solidFill>
                <a:latin typeface="Canva Sans Bold Italics"/>
              </a:rPr>
              <a:t>revenue of Rs. 1,24,891.84, while all categories add up to a total of Rs. 2,05,711.60. </a:t>
            </a:r>
          </a:p>
          <a:p>
            <a:pPr algn="ctr">
              <a:lnSpc>
                <a:spcPts val="3613"/>
              </a:lnSpc>
            </a:pPr>
            <a:endParaRPr lang="en-US" sz="2580">
              <a:solidFill>
                <a:srgbClr val="FFFFFF"/>
              </a:solidFill>
              <a:latin typeface="Canva Sans Bold Italics"/>
            </a:endParaRPr>
          </a:p>
          <a:p>
            <a:pPr marL="557186" lvl="1" indent="-278593" algn="ctr">
              <a:lnSpc>
                <a:spcPts val="3613"/>
              </a:lnSpc>
              <a:buFont typeface="Arial"/>
              <a:buChar char="•"/>
            </a:pPr>
            <a:r>
              <a:rPr lang="en-US" sz="2580">
                <a:solidFill>
                  <a:srgbClr val="FFFFFF"/>
                </a:solidFill>
                <a:latin typeface="Canva Sans Bold Italics"/>
              </a:rPr>
              <a:t>The gross profit in this instance is Rs. 82,284.64. The method for calculating gross profit is as follows: {gross profit = total revenue - cost of goods sold (COGS)}.</a:t>
            </a:r>
          </a:p>
          <a:p>
            <a:pPr algn="ctr">
              <a:lnSpc>
                <a:spcPts val="3613"/>
              </a:lnSpc>
            </a:pPr>
            <a:r>
              <a:rPr lang="en-US" sz="2580">
                <a:solidFill>
                  <a:srgbClr val="FFFFFF"/>
                </a:solidFill>
                <a:latin typeface="Canva Sans Bold Italics"/>
              </a:rPr>
              <a:t> </a:t>
            </a:r>
          </a:p>
          <a:p>
            <a:pPr marL="557186" lvl="1" indent="-278593" algn="ctr">
              <a:lnSpc>
                <a:spcPts val="3613"/>
              </a:lnSpc>
              <a:buFont typeface="Arial"/>
              <a:buChar char="•"/>
            </a:pPr>
            <a:r>
              <a:rPr lang="en-US" sz="2580">
                <a:solidFill>
                  <a:srgbClr val="FFFFFF"/>
                </a:solidFill>
                <a:latin typeface="Canva Sans Bold Italics"/>
              </a:rPr>
              <a:t> The total sales revenue of  is Rs. 2,05,711.60,Despite strong sales, a total of Rs. 90,606.60 in expenses were incurred, including Rs. 82,000 in labour costs.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Freeform 3"/>
          <p:cNvSpPr/>
          <p:nvPr/>
        </p:nvSpPr>
        <p:spPr>
          <a:xfrm>
            <a:off x="15871716" y="4887666"/>
            <a:ext cx="3293700" cy="6611441"/>
          </a:xfrm>
          <a:custGeom>
            <a:avLst/>
            <a:gdLst/>
            <a:ahLst/>
            <a:cxnLst/>
            <a:rect l="l" t="t" r="r" b="b"/>
            <a:pathLst>
              <a:path w="3293700" h="6611441">
                <a:moveTo>
                  <a:pt x="0" y="0"/>
                </a:moveTo>
                <a:lnTo>
                  <a:pt x="3293700" y="0"/>
                </a:lnTo>
                <a:lnTo>
                  <a:pt x="3293700" y="6611442"/>
                </a:lnTo>
                <a:lnTo>
                  <a:pt x="0" y="661144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grpSp>
        <p:nvGrpSpPr>
          <p:cNvPr id="4" name="Group 4"/>
          <p:cNvGrpSpPr/>
          <p:nvPr/>
        </p:nvGrpSpPr>
        <p:grpSpPr>
          <a:xfrm>
            <a:off x="-3514088" y="-3427974"/>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txBody>
            <a:bodyPr/>
            <a:lstStyle/>
            <a:p>
              <a:endParaRPr lang="en-IN"/>
            </a:p>
          </p:txBody>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 name="Group 7"/>
          <p:cNvGrpSpPr/>
          <p:nvPr/>
        </p:nvGrpSpPr>
        <p:grpSpPr>
          <a:xfrm>
            <a:off x="1256350" y="3876969"/>
            <a:ext cx="1010697" cy="10106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txBody>
            <a:bodyPr/>
            <a:lstStyle/>
            <a:p>
              <a:endParaRPr lang="en-IN"/>
            </a:p>
          </p:txBody>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0" name="Group 10"/>
          <p:cNvGrpSpPr/>
          <p:nvPr/>
        </p:nvGrpSpPr>
        <p:grpSpPr>
          <a:xfrm>
            <a:off x="4856034" y="2653507"/>
            <a:ext cx="8135244" cy="2945324"/>
            <a:chOff x="0" y="0"/>
            <a:chExt cx="2142616" cy="775723"/>
          </a:xfrm>
        </p:grpSpPr>
        <p:sp>
          <p:nvSpPr>
            <p:cNvPr id="11" name="Freeform 11"/>
            <p:cNvSpPr/>
            <p:nvPr/>
          </p:nvSpPr>
          <p:spPr>
            <a:xfrm>
              <a:off x="0" y="0"/>
              <a:ext cx="2142616" cy="775723"/>
            </a:xfrm>
            <a:custGeom>
              <a:avLst/>
              <a:gdLst/>
              <a:ahLst/>
              <a:cxnLst/>
              <a:rect l="l" t="t" r="r" b="b"/>
              <a:pathLst>
                <a:path w="2142616" h="775723">
                  <a:moveTo>
                    <a:pt x="39018" y="0"/>
                  </a:moveTo>
                  <a:lnTo>
                    <a:pt x="2103598" y="0"/>
                  </a:lnTo>
                  <a:cubicBezTo>
                    <a:pt x="2125147" y="0"/>
                    <a:pt x="2142616" y="17469"/>
                    <a:pt x="2142616" y="39018"/>
                  </a:cubicBezTo>
                  <a:lnTo>
                    <a:pt x="2142616" y="736705"/>
                  </a:lnTo>
                  <a:cubicBezTo>
                    <a:pt x="2142616" y="758254"/>
                    <a:pt x="2125147" y="775723"/>
                    <a:pt x="2103598" y="775723"/>
                  </a:cubicBezTo>
                  <a:lnTo>
                    <a:pt x="39018" y="775723"/>
                  </a:lnTo>
                  <a:cubicBezTo>
                    <a:pt x="17469" y="775723"/>
                    <a:pt x="0" y="758254"/>
                    <a:pt x="0" y="736705"/>
                  </a:cubicBezTo>
                  <a:lnTo>
                    <a:pt x="0" y="39018"/>
                  </a:lnTo>
                  <a:cubicBezTo>
                    <a:pt x="0" y="17469"/>
                    <a:pt x="17469" y="0"/>
                    <a:pt x="39018" y="0"/>
                  </a:cubicBezTo>
                  <a:close/>
                </a:path>
              </a:pathLst>
            </a:custGeom>
            <a:solidFill>
              <a:srgbClr val="106861"/>
            </a:solidFill>
            <a:ln w="66675" cap="rnd">
              <a:solidFill>
                <a:srgbClr val="FFFFFF"/>
              </a:solidFill>
              <a:prstDash val="solid"/>
              <a:round/>
            </a:ln>
          </p:spPr>
          <p:txBody>
            <a:bodyPr/>
            <a:lstStyle/>
            <a:p>
              <a:endParaRPr lang="en-IN"/>
            </a:p>
          </p:txBody>
        </p:sp>
        <p:sp>
          <p:nvSpPr>
            <p:cNvPr id="12" name="TextBox 12"/>
            <p:cNvSpPr txBox="1"/>
            <p:nvPr/>
          </p:nvSpPr>
          <p:spPr>
            <a:xfrm>
              <a:off x="0" y="-28575"/>
              <a:ext cx="2142616" cy="804298"/>
            </a:xfrm>
            <a:prstGeom prst="rect">
              <a:avLst/>
            </a:prstGeom>
          </p:spPr>
          <p:txBody>
            <a:bodyPr lIns="50800" tIns="50800" rIns="50800" bIns="50800" rtlCol="0" anchor="ctr"/>
            <a:lstStyle/>
            <a:p>
              <a:pPr marL="0" lvl="0" indent="0" algn="ctr">
                <a:lnSpc>
                  <a:spcPts val="2346"/>
                </a:lnSpc>
                <a:spcBef>
                  <a:spcPct val="0"/>
                </a:spcBef>
              </a:pPr>
              <a:endParaRPr/>
            </a:p>
          </p:txBody>
        </p:sp>
      </p:grpSp>
      <p:sp>
        <p:nvSpPr>
          <p:cNvPr id="13" name="Freeform 13"/>
          <p:cNvSpPr/>
          <p:nvPr/>
        </p:nvSpPr>
        <p:spPr>
          <a:xfrm rot="-8224483">
            <a:off x="2983144" y="2326820"/>
            <a:ext cx="2159912" cy="653373"/>
          </a:xfrm>
          <a:custGeom>
            <a:avLst/>
            <a:gdLst/>
            <a:ahLst/>
            <a:cxnLst/>
            <a:rect l="l" t="t" r="r" b="b"/>
            <a:pathLst>
              <a:path w="2159912" h="653373">
                <a:moveTo>
                  <a:pt x="0" y="0"/>
                </a:moveTo>
                <a:lnTo>
                  <a:pt x="2159912" y="0"/>
                </a:lnTo>
                <a:lnTo>
                  <a:pt x="2159912" y="653374"/>
                </a:lnTo>
                <a:lnTo>
                  <a:pt x="0" y="653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4" name="TextBox 14"/>
          <p:cNvSpPr txBox="1"/>
          <p:nvPr/>
        </p:nvSpPr>
        <p:spPr>
          <a:xfrm>
            <a:off x="4802574" y="2925680"/>
            <a:ext cx="8188704" cy="2286677"/>
          </a:xfrm>
          <a:prstGeom prst="rect">
            <a:avLst/>
          </a:prstGeom>
        </p:spPr>
        <p:txBody>
          <a:bodyPr lIns="0" tIns="0" rIns="0" bIns="0" rtlCol="0" anchor="t">
            <a:spAutoFit/>
          </a:bodyPr>
          <a:lstStyle/>
          <a:p>
            <a:pPr algn="ctr">
              <a:lnSpc>
                <a:spcPts val="9159"/>
              </a:lnSpc>
              <a:spcBef>
                <a:spcPct val="0"/>
              </a:spcBef>
            </a:pPr>
            <a:r>
              <a:rPr lang="en-US" sz="6637">
                <a:solidFill>
                  <a:srgbClr val="FFFFFF"/>
                </a:solidFill>
                <a:latin typeface="Open Sauce Bold"/>
              </a:rPr>
              <a:t>Final Recommendations</a:t>
            </a:r>
          </a:p>
        </p:txBody>
      </p:sp>
      <p:sp>
        <p:nvSpPr>
          <p:cNvPr id="15" name="TextBox 15"/>
          <p:cNvSpPr txBox="1"/>
          <p:nvPr/>
        </p:nvSpPr>
        <p:spPr>
          <a:xfrm>
            <a:off x="1353960" y="942975"/>
            <a:ext cx="7004149" cy="811530"/>
          </a:xfrm>
          <a:prstGeom prst="rect">
            <a:avLst/>
          </a:prstGeom>
        </p:spPr>
        <p:txBody>
          <a:bodyPr lIns="0" tIns="0" rIns="0" bIns="0" rtlCol="0" anchor="t">
            <a:spAutoFit/>
          </a:bodyPr>
          <a:lstStyle/>
          <a:p>
            <a:pPr algn="ctr">
              <a:lnSpc>
                <a:spcPts val="6720"/>
              </a:lnSpc>
            </a:pPr>
            <a:r>
              <a:rPr lang="en-US" sz="4800">
                <a:solidFill>
                  <a:srgbClr val="FFFFFF"/>
                </a:solidFill>
                <a:latin typeface="Canva Sans Bold"/>
              </a:rPr>
              <a:t>Optimization of Pricing </a:t>
            </a:r>
          </a:p>
        </p:txBody>
      </p:sp>
      <p:sp>
        <p:nvSpPr>
          <p:cNvPr id="16" name="TextBox 16"/>
          <p:cNvSpPr txBox="1"/>
          <p:nvPr/>
        </p:nvSpPr>
        <p:spPr>
          <a:xfrm>
            <a:off x="9548422" y="933450"/>
            <a:ext cx="7970143"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Promotion and Exposure</a:t>
            </a:r>
          </a:p>
        </p:txBody>
      </p:sp>
      <p:sp>
        <p:nvSpPr>
          <p:cNvPr id="17" name="TextBox 17"/>
          <p:cNvSpPr txBox="1"/>
          <p:nvPr/>
        </p:nvSpPr>
        <p:spPr>
          <a:xfrm>
            <a:off x="-210540" y="6490107"/>
            <a:ext cx="675991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Inventory Control</a:t>
            </a:r>
          </a:p>
        </p:txBody>
      </p:sp>
      <p:sp>
        <p:nvSpPr>
          <p:cNvPr id="18" name="TextBox 18"/>
          <p:cNvSpPr txBox="1"/>
          <p:nvPr/>
        </p:nvSpPr>
        <p:spPr>
          <a:xfrm>
            <a:off x="5389037" y="8371205"/>
            <a:ext cx="5933679"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Client Perspective</a:t>
            </a:r>
          </a:p>
        </p:txBody>
      </p:sp>
      <p:sp>
        <p:nvSpPr>
          <p:cNvPr id="19" name="TextBox 19"/>
          <p:cNvSpPr txBox="1"/>
          <p:nvPr/>
        </p:nvSpPr>
        <p:spPr>
          <a:xfrm>
            <a:off x="10750576" y="6332256"/>
            <a:ext cx="5933679" cy="1811020"/>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Bold"/>
              </a:rPr>
              <a:t>Partnership and </a:t>
            </a:r>
            <a:r>
              <a:rPr lang="en-US" sz="5199" dirty="0" err="1">
                <a:solidFill>
                  <a:srgbClr val="FFFFFF"/>
                </a:solidFill>
                <a:latin typeface="Canva Sans Bold"/>
              </a:rPr>
              <a:t>coorpartions</a:t>
            </a:r>
            <a:endParaRPr lang="en-US" sz="5199" dirty="0">
              <a:solidFill>
                <a:srgbClr val="FFFFFF"/>
              </a:solidFill>
              <a:latin typeface="Canva Sans Bold"/>
            </a:endParaRPr>
          </a:p>
        </p:txBody>
      </p:sp>
      <p:sp>
        <p:nvSpPr>
          <p:cNvPr id="20" name="Freeform 20"/>
          <p:cNvSpPr/>
          <p:nvPr/>
        </p:nvSpPr>
        <p:spPr>
          <a:xfrm rot="8484398">
            <a:off x="2948552" y="5171818"/>
            <a:ext cx="2159912" cy="653373"/>
          </a:xfrm>
          <a:custGeom>
            <a:avLst/>
            <a:gdLst/>
            <a:ahLst/>
            <a:cxnLst/>
            <a:rect l="l" t="t" r="r" b="b"/>
            <a:pathLst>
              <a:path w="2159912" h="653373">
                <a:moveTo>
                  <a:pt x="0" y="0"/>
                </a:moveTo>
                <a:lnTo>
                  <a:pt x="2159913" y="0"/>
                </a:lnTo>
                <a:lnTo>
                  <a:pt x="2159913" y="653374"/>
                </a:lnTo>
                <a:lnTo>
                  <a:pt x="0" y="653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1" name="Freeform 21"/>
          <p:cNvSpPr/>
          <p:nvPr/>
        </p:nvSpPr>
        <p:spPr>
          <a:xfrm rot="4619151">
            <a:off x="7071500" y="6433748"/>
            <a:ext cx="2542172" cy="769007"/>
          </a:xfrm>
          <a:custGeom>
            <a:avLst/>
            <a:gdLst/>
            <a:ahLst/>
            <a:cxnLst/>
            <a:rect l="l" t="t" r="r" b="b"/>
            <a:pathLst>
              <a:path w="2542172" h="769007">
                <a:moveTo>
                  <a:pt x="0" y="0"/>
                </a:moveTo>
                <a:lnTo>
                  <a:pt x="2542172" y="0"/>
                </a:lnTo>
                <a:lnTo>
                  <a:pt x="2542172" y="769007"/>
                </a:lnTo>
                <a:lnTo>
                  <a:pt x="0" y="7690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2" name="Freeform 22"/>
          <p:cNvSpPr/>
          <p:nvPr/>
        </p:nvSpPr>
        <p:spPr>
          <a:xfrm rot="-2879696">
            <a:off x="12656438" y="2326820"/>
            <a:ext cx="2159912" cy="653373"/>
          </a:xfrm>
          <a:custGeom>
            <a:avLst/>
            <a:gdLst/>
            <a:ahLst/>
            <a:cxnLst/>
            <a:rect l="l" t="t" r="r" b="b"/>
            <a:pathLst>
              <a:path w="2159912" h="653373">
                <a:moveTo>
                  <a:pt x="0" y="0"/>
                </a:moveTo>
                <a:lnTo>
                  <a:pt x="2159912" y="0"/>
                </a:lnTo>
                <a:lnTo>
                  <a:pt x="2159912" y="653374"/>
                </a:lnTo>
                <a:lnTo>
                  <a:pt x="0" y="653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3" name="Freeform 23"/>
          <p:cNvSpPr/>
          <p:nvPr/>
        </p:nvSpPr>
        <p:spPr>
          <a:xfrm rot="3228894">
            <a:off x="12617807" y="5235257"/>
            <a:ext cx="1851018" cy="559933"/>
          </a:xfrm>
          <a:custGeom>
            <a:avLst/>
            <a:gdLst/>
            <a:ahLst/>
            <a:cxnLst/>
            <a:rect l="l" t="t" r="r" b="b"/>
            <a:pathLst>
              <a:path w="1851018" h="559933">
                <a:moveTo>
                  <a:pt x="0" y="0"/>
                </a:moveTo>
                <a:lnTo>
                  <a:pt x="1851018" y="0"/>
                </a:lnTo>
                <a:lnTo>
                  <a:pt x="1851018" y="559933"/>
                </a:lnTo>
                <a:lnTo>
                  <a:pt x="0" y="5599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692</Words>
  <Application>Microsoft Office PowerPoint</Application>
  <PresentationFormat>Custom</PresentationFormat>
  <Paragraphs>56</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Canva Sans Italics</vt:lpstr>
      <vt:lpstr>Open Sauce</vt:lpstr>
      <vt:lpstr>Open Sauce Bold Italics</vt:lpstr>
      <vt:lpstr>Open Sauce Bold</vt:lpstr>
      <vt:lpstr>Canva Sans Bold Italics</vt:lpstr>
      <vt:lpstr>Arial</vt:lpstr>
      <vt:lpstr>Canva Sans Bold</vt:lpstr>
      <vt:lpstr>Open Sauce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data Managment</dc:title>
  <cp:lastModifiedBy>kunal k</cp:lastModifiedBy>
  <cp:revision>4</cp:revision>
  <dcterms:created xsi:type="dcterms:W3CDTF">2006-08-16T00:00:00Z</dcterms:created>
  <dcterms:modified xsi:type="dcterms:W3CDTF">2024-09-06T17:40:07Z</dcterms:modified>
  <dc:identifier>DAGJHG-oi-A</dc:identifier>
</cp:coreProperties>
</file>